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5"/>
  </p:notesMasterIdLst>
  <p:sldIdLst>
    <p:sldId id="256" r:id="rId2"/>
    <p:sldId id="260" r:id="rId3"/>
    <p:sldId id="322" r:id="rId4"/>
    <p:sldId id="257" r:id="rId5"/>
    <p:sldId id="302" r:id="rId6"/>
    <p:sldId id="298" r:id="rId7"/>
    <p:sldId id="300" r:id="rId8"/>
    <p:sldId id="305" r:id="rId9"/>
    <p:sldId id="319" r:id="rId10"/>
    <p:sldId id="299" r:id="rId11"/>
    <p:sldId id="263" r:id="rId12"/>
    <p:sldId id="274" r:id="rId13"/>
    <p:sldId id="321" r:id="rId14"/>
    <p:sldId id="294" r:id="rId15"/>
    <p:sldId id="316" r:id="rId16"/>
    <p:sldId id="282" r:id="rId17"/>
    <p:sldId id="281" r:id="rId18"/>
    <p:sldId id="308" r:id="rId19"/>
    <p:sldId id="309" r:id="rId20"/>
    <p:sldId id="310" r:id="rId21"/>
    <p:sldId id="311" r:id="rId22"/>
    <p:sldId id="320" r:id="rId23"/>
    <p:sldId id="313" r:id="rId24"/>
    <p:sldId id="288" r:id="rId25"/>
    <p:sldId id="291" r:id="rId26"/>
    <p:sldId id="271" r:id="rId27"/>
    <p:sldId id="296" r:id="rId28"/>
    <p:sldId id="292" r:id="rId29"/>
    <p:sldId id="297" r:id="rId30"/>
    <p:sldId id="315" r:id="rId31"/>
    <p:sldId id="287" r:id="rId32"/>
    <p:sldId id="312" r:id="rId33"/>
    <p:sldId id="259" r:id="rId34"/>
  </p:sldIdLst>
  <p:sldSz cx="9144000" cy="6858000" type="screen4x3"/>
  <p:notesSz cx="6797675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Cyganik" initials="MC" lastIdx="18" clrIdx="0">
    <p:extLst>
      <p:ext uri="{19B8F6BF-5375-455C-9EA6-DF929625EA0E}">
        <p15:presenceInfo xmlns:p15="http://schemas.microsoft.com/office/powerpoint/2012/main" userId="Magdalena Cyganik" providerId="None"/>
      </p:ext>
    </p:extLst>
  </p:cmAuthor>
  <p:cmAuthor id="2" name="Łukasz Kubiak" initials="ŁK" lastIdx="79" clrIdx="1">
    <p:extLst>
      <p:ext uri="{19B8F6BF-5375-455C-9EA6-DF929625EA0E}">
        <p15:presenceInfo xmlns:p15="http://schemas.microsoft.com/office/powerpoint/2012/main" userId="S-1-5-21-3848539410-2000643873-1521666686-6700" providerId="AD"/>
      </p:ext>
    </p:extLst>
  </p:cmAuthor>
  <p:cmAuthor id="3" name="Agnieszka Szymankiewicz" initials="AS" lastIdx="5" clrIdx="2">
    <p:extLst>
      <p:ext uri="{19B8F6BF-5375-455C-9EA6-DF929625EA0E}">
        <p15:presenceInfo xmlns:p15="http://schemas.microsoft.com/office/powerpoint/2012/main" userId="S-1-5-21-725345543-343818398-1801674531-2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FE61F80E-41D3-45E2-A3F2-0DF3C1838A5F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39775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86502"/>
            <a:ext cx="5438140" cy="4439841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45659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371287"/>
            <a:ext cx="2945659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932A52F7-F80B-44B5-AB7D-A7B3EA922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17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A52F7-F80B-44B5-AB7D-A7B3EA92244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3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A52F7-F80B-44B5-AB7D-A7B3EA92244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52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57D-635C-48A7-AD49-142EDDF1015A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7E2B-6C47-468E-BC88-2F8C088BA934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F545-94B0-4016-AD4C-8D79C175A143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5754-38F0-492B-A7C6-D829130A8C38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0CDB-B05F-49C4-BCCE-48103351C345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28EA-B1B4-4726-AD5E-3A1CA0FC731E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17A0-9299-4C2E-9D44-589C2F34E048}" type="datetime1">
              <a:rPr lang="pl-PL" smtClean="0"/>
              <a:t>10.03.2023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CE87-7250-488D-A1F9-C0D799A204ED}" type="datetime1">
              <a:rPr lang="pl-PL" smtClean="0"/>
              <a:t>10.03.2023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B39A-EA6C-481B-96F4-68750C71891D}" type="datetime1">
              <a:rPr lang="pl-PL" smtClean="0"/>
              <a:t>10.03.2023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2735-407F-49EC-AA3D-8CDED4C7DD32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A179-2C69-49B1-AA7F-E93F0A7391C3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78F3CA5-FBB8-4DE8-A7EF-9349D335B4AA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87824" y="3789040"/>
            <a:ext cx="6224687" cy="1656184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POZNAŃSKIE TOWARZYSTWO BUDOWNICTWA SPOŁECZNEGO SP. Z O.O.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07904" y="5877272"/>
            <a:ext cx="4640897" cy="329259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POZNAŃ, 10.03.2023 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4394"/>
            <a:ext cx="4644009" cy="25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CFDD5-FF75-92CB-AE72-0EA1F50A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sz="2400" dirty="0"/>
            </a:br>
            <a:r>
              <a:rPr lang="pl-PL" sz="2400" dirty="0"/>
              <a:t>„wakacje od zwiększonych odsetek” – </a:t>
            </a:r>
            <a:br>
              <a:rPr lang="pl-PL" sz="2400" dirty="0"/>
            </a:br>
            <a:r>
              <a:rPr lang="pl-PL" sz="2400" dirty="0"/>
              <a:t>ul. Żołnierzy wyklętych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895B27-8164-95FE-23B6-350342F91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56" y="1100628"/>
            <a:ext cx="7372748" cy="3579849"/>
          </a:xfrm>
        </p:spPr>
        <p:txBody>
          <a:bodyPr>
            <a:normAutofit/>
          </a:bodyPr>
          <a:lstStyle/>
          <a:p>
            <a:pPr marL="0" indent="0" algn="just"/>
            <a:r>
              <a:rPr lang="pl-PL" sz="2200" b="0" dirty="0"/>
              <a:t>Wyższe odsetki za 2022 r. i 2023 r. – </a:t>
            </a:r>
            <a:r>
              <a:rPr lang="pl-PL" sz="2200" dirty="0"/>
              <a:t>czasowe finansowanie przez Spółkę niemal 0,8 mln zł - </a:t>
            </a:r>
            <a:r>
              <a:rPr lang="pl-PL" sz="2200" b="0" dirty="0"/>
              <a:t>rozłożenie w czasie odsetek za 2022 r. i 2023 r. w stawce czynszu najmu na lata 2022-2026 							</a:t>
            </a:r>
            <a:r>
              <a:rPr lang="pl-PL" sz="1400" b="0" dirty="0"/>
              <a:t>zł/</a:t>
            </a:r>
            <a:r>
              <a:rPr lang="pl-PL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pl-PL" sz="1400" b="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pl-PL" sz="1400" b="0" dirty="0"/>
              <a:t>/mc</a:t>
            </a:r>
          </a:p>
          <a:p>
            <a:pPr marL="0" indent="0" algn="just"/>
            <a:r>
              <a:rPr lang="pl-PL" sz="400" b="0" dirty="0"/>
              <a:t>						</a:t>
            </a:r>
            <a:endParaRPr lang="pl-PL" b="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C71112F-931F-2221-0164-E9811C317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09667"/>
            <a:ext cx="3186066" cy="1777830"/>
          </a:xfrm>
          <a:prstGeom prst="rect">
            <a:avLst/>
          </a:prstGeom>
        </p:spPr>
      </p:pic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8B1A0646-1842-A87F-2C93-EDF7C96B4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33917"/>
              </p:ext>
            </p:extLst>
          </p:nvPr>
        </p:nvGraphicFramePr>
        <p:xfrm>
          <a:off x="1032998" y="2537939"/>
          <a:ext cx="723680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645">
                  <a:extLst>
                    <a:ext uri="{9D8B030D-6E8A-4147-A177-3AD203B41FA5}">
                      <a16:colId xmlns:a16="http://schemas.microsoft.com/office/drawing/2014/main" val="580392865"/>
                    </a:ext>
                  </a:extLst>
                </a:gridCol>
                <a:gridCol w="1649187">
                  <a:extLst>
                    <a:ext uri="{9D8B030D-6E8A-4147-A177-3AD203B41FA5}">
                      <a16:colId xmlns:a16="http://schemas.microsoft.com/office/drawing/2014/main" val="796611874"/>
                    </a:ext>
                  </a:extLst>
                </a:gridCol>
                <a:gridCol w="1419487">
                  <a:extLst>
                    <a:ext uri="{9D8B030D-6E8A-4147-A177-3AD203B41FA5}">
                      <a16:colId xmlns:a16="http://schemas.microsoft.com/office/drawing/2014/main" val="3968391886"/>
                    </a:ext>
                  </a:extLst>
                </a:gridCol>
                <a:gridCol w="1419487">
                  <a:extLst>
                    <a:ext uri="{9D8B030D-6E8A-4147-A177-3AD203B41FA5}">
                      <a16:colId xmlns:a16="http://schemas.microsoft.com/office/drawing/2014/main" val="4283908580"/>
                    </a:ext>
                  </a:extLst>
                </a:gridCol>
              </a:tblGrid>
              <a:tr h="55767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V 2023-</a:t>
                      </a:r>
                      <a:br>
                        <a:rPr lang="pl-PL" dirty="0"/>
                      </a:br>
                      <a:r>
                        <a:rPr lang="pl-PL" dirty="0"/>
                        <a:t>XII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2024 </a:t>
                      </a:r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2025 – 2026 </a:t>
                      </a:r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727729"/>
                  </a:ext>
                </a:extLst>
              </a:tr>
              <a:tr h="504560">
                <a:tc>
                  <a:txBody>
                    <a:bodyPr/>
                    <a:lstStyle/>
                    <a:p>
                      <a:r>
                        <a:rPr lang="pl-PL" sz="1600" dirty="0"/>
                        <a:t>Wariant czynszu bez „wakacji”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37,75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ok. 32,00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ok. 33,00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483056"/>
                  </a:ext>
                </a:extLst>
              </a:tr>
              <a:tr h="504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Wariant czynszu z „wakacjami”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31,86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ok. 33,60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ok. 34,60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808630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86626F7-95A9-A1CB-E33B-428A6AA48D9A}"/>
              </a:ext>
            </a:extLst>
          </p:cNvPr>
          <p:cNvSpPr txBox="1"/>
          <p:nvPr/>
        </p:nvSpPr>
        <p:spPr>
          <a:xfrm>
            <a:off x="983709" y="4406067"/>
            <a:ext cx="7199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just"/>
            <a:r>
              <a:rPr lang="pl-PL" sz="1600" dirty="0">
                <a:solidFill>
                  <a:srgbClr val="FF0000"/>
                </a:solidFill>
              </a:rPr>
              <a:t>*</a:t>
            </a:r>
            <a:r>
              <a:rPr lang="pl-PL" sz="1600" i="1" dirty="0">
                <a:solidFill>
                  <a:srgbClr val="FF0000"/>
                </a:solidFill>
              </a:rPr>
              <a:t>przy spadku oprocentowania pożyczki do poziomu 7% w skali roku </a:t>
            </a:r>
            <a:br>
              <a:rPr lang="pl-PL" sz="1600" i="1" dirty="0">
                <a:solidFill>
                  <a:srgbClr val="FF0000"/>
                </a:solidFill>
              </a:rPr>
            </a:br>
            <a:r>
              <a:rPr lang="pl-PL" sz="1600" i="1" dirty="0">
                <a:solidFill>
                  <a:srgbClr val="FF0000"/>
                </a:solidFill>
              </a:rPr>
              <a:t>i niezmienności pozostałych elementów stawki czynszu</a:t>
            </a:r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36FF4CFD-2879-90CF-68A4-C094245B4593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10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6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Renegocjacje umowy z EBI</a:t>
            </a:r>
            <a:endParaRPr lang="pl-PL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>
            <a:normAutofit/>
          </a:bodyPr>
          <a:lstStyle/>
          <a:p>
            <a:pPr marL="0" indent="0"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Propozycje przedstawione przez Spółkę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ea typeface="Calibri" panose="020F0502020204030204" pitchFamily="34" charset="0"/>
              </a:rPr>
              <a:t>rozpatrzenie możliwości renegocjacji oprocentowania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ea typeface="Calibri" panose="020F0502020204030204" pitchFamily="34" charset="0"/>
              </a:rPr>
              <a:t>skrócenie okresu rewizji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ea typeface="Calibri" panose="020F0502020204030204" pitchFamily="34" charset="0"/>
              </a:rPr>
              <a:t>zaproponowanie przez EBI instrumentu, zbliżonego do wakacji kredytowych</a:t>
            </a:r>
          </a:p>
        </p:txBody>
      </p:sp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CD8BDC7C-BD8C-E2A4-BF1B-A4C6EC6A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11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97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31697A-F8D6-0434-0F45-E485A3FD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wniosek o wykup mieszkania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127C5EB9-84A5-FAF4-7F5D-BEB43F3F9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24" y="5080170"/>
            <a:ext cx="3186066" cy="177783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719CDF4-ACCF-33E9-D8CE-8779ACE72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§9 Regulaminu Programu „Mieszkanie na Wynajem z Dojściem do Własności” realizowanego w ramach inwestycji przy ul. Koszalińskiej w Poznaniu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Planowana zmiana Regulaminu - termin składania oświadczeń o wykup: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listopad 2024 r.</a:t>
            </a:r>
          </a:p>
          <a:p>
            <a:endParaRPr lang="pl-PL" sz="2400" b="0" dirty="0"/>
          </a:p>
        </p:txBody>
      </p:sp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A787E9A5-3AF6-8E21-5FC7-3C614CA0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12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31FF29-52B3-8418-145C-B7E69F07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Migracja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6B3D90-2C6D-A564-DAE6-03D755DD4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pl-PL" dirty="0"/>
          </a:p>
          <a:p>
            <a:r>
              <a:rPr lang="pl-PL" sz="1800" dirty="0">
                <a:latin typeface="Arial" panose="020B0604020202020204" pitchFamily="34" charset="0"/>
              </a:rPr>
              <a:t>    </a:t>
            </a:r>
          </a:p>
          <a:p>
            <a:r>
              <a:rPr lang="pl-PL" sz="1800" dirty="0">
                <a:latin typeface="Arial" panose="020B0604020202020204" pitchFamily="34" charset="0"/>
              </a:rPr>
              <a:t>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9600" b="0" dirty="0">
                <a:latin typeface="Calibri" panose="020F0502020204030204" pitchFamily="34" charset="0"/>
                <a:cs typeface="Calibri" panose="020F0502020204030204" pitchFamily="34" charset="0"/>
              </a:rPr>
              <a:t>Uchwałą z dnia 7 marca 2023 r. Nr </a:t>
            </a:r>
            <a:r>
              <a:rPr lang="pl-PL" sz="96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LXXX/1453/VIII/2023 Rada Miasta Poznania </a:t>
            </a:r>
            <a:r>
              <a:rPr lang="pl-PL" sz="9600" b="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sz="96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ozszerzono kryterium pierwszeństwa oceny punktowej wniosków osób ubiegających się o udział w programie "</a:t>
            </a:r>
            <a:r>
              <a:rPr lang="pl-PL" sz="9600" b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POZnań</a:t>
            </a:r>
            <a:r>
              <a:rPr lang="pl-PL" sz="96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i zamieszkaj’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9600" b="0" dirty="0">
                <a:latin typeface="Calibri" panose="020F0502020204030204" pitchFamily="34" charset="0"/>
                <a:cs typeface="Calibri" panose="020F0502020204030204" pitchFamily="34" charset="0"/>
              </a:rPr>
              <a:t>brak obowiązku przywrócenia do stanu pierwotnego wynajmowanego lokalu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9600" b="0" dirty="0">
                <a:latin typeface="Calibri" panose="020F0502020204030204" pitchFamily="34" charset="0"/>
                <a:cs typeface="Calibri" panose="020F0502020204030204" pitchFamily="34" charset="0"/>
              </a:rPr>
              <a:t>zwrot kapitału spłaconego w czynszu</a:t>
            </a:r>
          </a:p>
          <a:p>
            <a:endParaRPr lang="pl-PL" sz="9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800" dirty="0">
              <a:effectLst/>
              <a:latin typeface="Arial" panose="020B0604020202020204" pitchFamily="34" charset="0"/>
            </a:endParaRPr>
          </a:p>
          <a:p>
            <a:r>
              <a:rPr lang="pl-PL" sz="1800" dirty="0">
                <a:effectLst/>
                <a:latin typeface="Arial" panose="020B0604020202020204" pitchFamily="34" charset="0"/>
              </a:rPr>
              <a:t> </a:t>
            </a:r>
            <a:endParaRPr lang="pl-PL" dirty="0"/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8AE01688-4A4B-5F71-968A-155EB93A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13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40267820-51FB-639B-73F1-7BAA2244A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5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19A335-388B-ABE5-8D80-B3F2D98B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1119024"/>
          </a:xfrm>
        </p:spPr>
        <p:txBody>
          <a:bodyPr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Kontynuacja Tarczy ochronnej </a:t>
            </a:r>
            <a:b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ul. m. cegłowskiej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F45459-EE14-42E9-F9CE-1304CE0D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800" b="0" dirty="0">
                <a:latin typeface="Calibri" panose="020F0502020204030204" pitchFamily="34" charset="0"/>
                <a:cs typeface="Calibri" panose="020F0502020204030204" pitchFamily="34" charset="0"/>
              </a:rPr>
              <a:t>Rewizja oprocentowania kredytu EBI 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październik 2024 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0" dirty="0">
                <a:latin typeface="Calibri" panose="020F0502020204030204" pitchFamily="34" charset="0"/>
                <a:cs typeface="Calibri" panose="020F0502020204030204" pitchFamily="34" charset="0"/>
              </a:rPr>
              <a:t>„Wakacje od zwiększonych odsetek”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sz="2400" b="0" dirty="0"/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A8EB341D-D518-80A7-9850-9DF2593B5DF0}"/>
              </a:ext>
            </a:extLst>
          </p:cNvPr>
          <p:cNvSpPr txBox="1">
            <a:spLocks/>
          </p:cNvSpPr>
          <p:nvPr/>
        </p:nvSpPr>
        <p:spPr>
          <a:xfrm>
            <a:off x="320040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14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7AE7D18-A89F-2047-6E51-324DE56CB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104923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1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B4E0CA-ECC5-C424-8334-85F215BE6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</p:spPr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Zmiana Harmonogramu spłat  </a:t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ul. suwalska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B8B9BA-9909-6428-E34E-B26D47861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l-PL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Negocjacje z BGK – zmiana harmonogramu spłat kredytu –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XII 2022 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Szacowana stawka na 2023 r. przed zmianą harmonogramu: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24,60 zł/ m</a:t>
            </a:r>
            <a:r>
              <a:rPr lang="pl-PL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/m-c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Stawka po zmianie harmonogramu: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21,64 zł/m</a:t>
            </a:r>
            <a:r>
              <a:rPr lang="pl-PL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/m-c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55F3C4-EB47-007D-4177-81012B9A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26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CFDD5-FF75-92CB-AE72-0EA1F50A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96" y="365760"/>
            <a:ext cx="7469704" cy="830992"/>
          </a:xfrm>
        </p:spPr>
        <p:txBody>
          <a:bodyPr/>
          <a:lstStyle/>
          <a:p>
            <a:pPr algn="ctr"/>
            <a:br>
              <a:rPr lang="pl-PL" sz="2800" dirty="0"/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transparentne zasady wykupu mieszkań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895B27-8164-95FE-23B6-350342F91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56" y="1100628"/>
            <a:ext cx="7372748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b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Składowe ceny określone w Regulaminie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</a:rPr>
              <a:t>Aktualizacja symulacji kosztów wykupu co roku po zatwierdzeniu sprawozdania finansowego za poprzedni rok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</a:rPr>
              <a:t>Informacja dla najemców w III kwartale roku następnego</a:t>
            </a:r>
            <a:endParaRPr lang="pl-PL" sz="2400" b="0" dirty="0"/>
          </a:p>
          <a:p>
            <a:pPr marL="0" indent="0" algn="just"/>
            <a:endParaRPr lang="pl-PL" b="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C71112F-931F-2221-0164-E9811C317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09667"/>
            <a:ext cx="3186066" cy="1777830"/>
          </a:xfrm>
          <a:prstGeom prst="rect">
            <a:avLst/>
          </a:prstGeom>
        </p:spPr>
      </p:pic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36FF4CFD-2879-90CF-68A4-C094245B4593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16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DE9409-9DBC-FCD4-7A14-FD84A487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122332"/>
            <a:ext cx="7520940" cy="548640"/>
          </a:xfrm>
        </p:spPr>
        <p:txBody>
          <a:bodyPr/>
          <a:lstStyle/>
          <a:p>
            <a:pPr algn="ctr"/>
            <a:br>
              <a:rPr lang="pl-PL" sz="2400" dirty="0"/>
            </a:b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Kalkulacja sprzedaży mieszkania w programie najem z dojściem do własności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6D51CDC-CB97-01BB-B0B4-3C8DDAD97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22" y="5064832"/>
            <a:ext cx="3301139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E7680BDA-0603-230D-FD91-B474669F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17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C22C119-74B5-C84D-99DD-7709840030E6}"/>
              </a:ext>
            </a:extLst>
          </p:cNvPr>
          <p:cNvSpPr txBox="1"/>
          <p:nvPr/>
        </p:nvSpPr>
        <p:spPr>
          <a:xfrm>
            <a:off x="7732483" y="726602"/>
            <a:ext cx="7361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/>
              <a:t>zł/50m2</a:t>
            </a:r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2FB4E7E5-3233-473F-9804-BE5369F61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185572"/>
              </p:ext>
            </p:extLst>
          </p:nvPr>
        </p:nvGraphicFramePr>
        <p:xfrm>
          <a:off x="683568" y="1050320"/>
          <a:ext cx="7920879" cy="4014511"/>
        </p:xfrm>
        <a:graphic>
          <a:graphicData uri="http://schemas.openxmlformats.org/drawingml/2006/table">
            <a:tbl>
              <a:tblPr/>
              <a:tblGrid>
                <a:gridCol w="1618352">
                  <a:extLst>
                    <a:ext uri="{9D8B030D-6E8A-4147-A177-3AD203B41FA5}">
                      <a16:colId xmlns:a16="http://schemas.microsoft.com/office/drawing/2014/main" val="2020354674"/>
                    </a:ext>
                  </a:extLst>
                </a:gridCol>
                <a:gridCol w="1618352">
                  <a:extLst>
                    <a:ext uri="{9D8B030D-6E8A-4147-A177-3AD203B41FA5}">
                      <a16:colId xmlns:a16="http://schemas.microsoft.com/office/drawing/2014/main" val="3449424566"/>
                    </a:ext>
                  </a:extLst>
                </a:gridCol>
                <a:gridCol w="1547989">
                  <a:extLst>
                    <a:ext uri="{9D8B030D-6E8A-4147-A177-3AD203B41FA5}">
                      <a16:colId xmlns:a16="http://schemas.microsoft.com/office/drawing/2014/main" val="3823221602"/>
                    </a:ext>
                  </a:extLst>
                </a:gridCol>
                <a:gridCol w="1568093">
                  <a:extLst>
                    <a:ext uri="{9D8B030D-6E8A-4147-A177-3AD203B41FA5}">
                      <a16:colId xmlns:a16="http://schemas.microsoft.com/office/drawing/2014/main" val="2442096715"/>
                    </a:ext>
                  </a:extLst>
                </a:gridCol>
                <a:gridCol w="1568093">
                  <a:extLst>
                    <a:ext uri="{9D8B030D-6E8A-4147-A177-3AD203B41FA5}">
                      <a16:colId xmlns:a16="http://schemas.microsoft.com/office/drawing/2014/main" val="3551547106"/>
                    </a:ext>
                  </a:extLst>
                </a:gridCol>
              </a:tblGrid>
              <a:tr h="39145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Składnik ceny wykupu/Lokalizacja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ul. Suwalska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ul. Żołnierzy Wyklętych  (5MW)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ul. M. Cegłowskiej  (4MW)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492151"/>
                  </a:ext>
                </a:extLst>
              </a:tr>
              <a:tr h="20822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I rok wykupu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Spłata kredytu i pożyczki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68 930,39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117 301,26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176 982,69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90736"/>
                  </a:ext>
                </a:extLst>
              </a:tr>
              <a:tr h="2082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Opłata dodatkowa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8 350,00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18 803,50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29 262,00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68070"/>
                  </a:ext>
                </a:extLst>
              </a:tr>
              <a:tr h="58302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Grunt (Wartość z operatu – Suwalska wartość księgowa – 5MW i 4MW)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112 213,01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19 606,00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34 923,00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26152"/>
                  </a:ext>
                </a:extLst>
              </a:tr>
              <a:tr h="2082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189 493,40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150 207,26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231 605,69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40695"/>
                  </a:ext>
                </a:extLst>
              </a:tr>
              <a:tr h="20822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10 rok wykupu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Spłata kredytu i pożyczki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47 119,20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73 456,11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102 083,48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39013"/>
                  </a:ext>
                </a:extLst>
              </a:tr>
              <a:tr h="2082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Opłata dodatkowa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13 356,50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23 483,50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36 544,50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58040"/>
                  </a:ext>
                </a:extLst>
              </a:tr>
              <a:tr h="58302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Grunt (Wartość z operatu – Suwalska wartość księgowa – 5MW i 4MW)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112 213,01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19 606,00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34 923,00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505027"/>
                  </a:ext>
                </a:extLst>
              </a:tr>
              <a:tr h="2082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167 682,21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106 362,11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156 706,48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660128"/>
                  </a:ext>
                </a:extLst>
              </a:tr>
              <a:tr h="20822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ostatni rok wykupu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Spłata kredytu i pożyczki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375559"/>
                  </a:ext>
                </a:extLst>
              </a:tr>
              <a:tr h="2082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Opłata dodatkowa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17 525,00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32 372,00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47 949,50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632241"/>
                  </a:ext>
                </a:extLst>
              </a:tr>
              <a:tr h="58302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Grunt (Wartość z operatu – Suwalska wartość księgowa – 5MW i 4MW)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112 213,01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19 606,00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34 923,00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73951"/>
                  </a:ext>
                </a:extLst>
              </a:tr>
              <a:tr h="2082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120 563,01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32 906,00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54 623,00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74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77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728192"/>
          </a:xfrm>
        </p:spPr>
        <p:txBody>
          <a:bodyPr/>
          <a:lstStyle/>
          <a:p>
            <a:pPr algn="ctr"/>
            <a:r>
              <a:rPr lang="pl-PL" sz="3200" dirty="0"/>
              <a:t> </a:t>
            </a: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ZASÓB </a:t>
            </a:r>
            <a:b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KLASYCZNY TBS</a:t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2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18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B8A97AF-23B8-9445-3D21-E7167A00A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l-PL" sz="2800" dirty="0"/>
          </a:p>
          <a:p>
            <a:pPr algn="ctr"/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TBS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TBS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ul. M. Cegłowskiej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0199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548640"/>
          </a:xfrm>
        </p:spPr>
        <p:txBody>
          <a:bodyPr/>
          <a:lstStyle/>
          <a:p>
            <a:pPr algn="ctr"/>
            <a:r>
              <a:rPr lang="pl-PL" sz="2400" dirty="0"/>
              <a:t>KALKULACJA STAWKI CZYNSZU – TBS I</a:t>
            </a:r>
            <a:endParaRPr lang="pl-PL" sz="2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19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id="{102CBF6C-89DE-A4DE-01E0-F1E19DBBA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9" y="1100138"/>
            <a:ext cx="7632848" cy="384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9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Komunikacja z najemcami</a:t>
            </a:r>
            <a:endParaRPr lang="pl-PL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</a:pPr>
            <a:endParaRPr lang="pl-PL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„Dzień z najemcami”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Rozszerzenie zakresu E-</a:t>
            </a:r>
            <a:r>
              <a:rPr lang="pl-PL" sz="24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boka</a:t>
            </a:r>
            <a:endParaRPr lang="pl-PL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Przygotowanie aplikacji E-bok na telefon</a:t>
            </a:r>
            <a:endParaRPr lang="pl-PL" sz="2400" b="0" strike="sng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Aktualizacja</a:t>
            </a: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strony internetowej w tym informacja </a:t>
            </a:r>
            <a:b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planowanych remontach i przeglądach w lokalach mieszkalnych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Usprawnienie przyjmowania zgłoszeń usterek i awarii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sz="2400" b="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A1AE4F86-16C8-48ED-40B9-8E7F960F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2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3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548640"/>
          </a:xfrm>
        </p:spPr>
        <p:txBody>
          <a:bodyPr/>
          <a:lstStyle/>
          <a:p>
            <a:pPr algn="ctr"/>
            <a:r>
              <a:rPr lang="pl-PL" sz="2400" dirty="0"/>
              <a:t>KALKULACJA STAWKI CZYNSZU – TBS </a:t>
            </a:r>
            <a:r>
              <a:rPr lang="pl-PL" sz="2400" dirty="0" err="1"/>
              <a:t>iI</a:t>
            </a:r>
            <a:endParaRPr lang="pl-PL" sz="2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20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7E66F00-2571-A556-DB83-3EF66B549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8456" y="1100137"/>
            <a:ext cx="7201936" cy="39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40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548640"/>
          </a:xfrm>
        </p:spPr>
        <p:txBody>
          <a:bodyPr/>
          <a:lstStyle/>
          <a:p>
            <a:pPr algn="ctr"/>
            <a:r>
              <a:rPr lang="pl-PL" sz="2400" dirty="0"/>
              <a:t>KALKULACJA STAWKI CZYNSZU – TBS UL. M. CEGŁOWSKIEJ</a:t>
            </a:r>
            <a:endParaRPr lang="pl-PL" sz="2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21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7922D401-1181-F39D-7E08-1DFB154BD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100137"/>
            <a:ext cx="7488832" cy="3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5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721216"/>
          </a:xfrm>
        </p:spPr>
        <p:txBody>
          <a:bodyPr/>
          <a:lstStyle/>
          <a:p>
            <a:pPr algn="ctr"/>
            <a:r>
              <a:rPr lang="pl-PL" sz="3200" dirty="0"/>
              <a:t> Rozliczenie Nadwyżki </a:t>
            </a:r>
            <a:endParaRPr lang="pl-PL" sz="2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22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B8A97AF-23B8-9445-3D21-E7167A00A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40768"/>
            <a:ext cx="7520940" cy="3339709"/>
          </a:xfrm>
        </p:spPr>
        <p:txBody>
          <a:bodyPr>
            <a:normAutofit/>
          </a:bodyPr>
          <a:lstStyle/>
          <a:p>
            <a:pPr algn="ctr"/>
            <a:endParaRPr lang="pl-PL" sz="2800" b="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Po zatwierdzeniu sprawozdania finansowego porównanie kosztów rzeczywistych z kosztami planowanymi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Ewentualna nadwyżka ujmowana jest w kalkulacji stawki czynszu na kolejny rok</a:t>
            </a:r>
          </a:p>
          <a:p>
            <a:endParaRPr lang="pl-PL" sz="2800" b="0" dirty="0"/>
          </a:p>
        </p:txBody>
      </p:sp>
    </p:spTree>
    <p:extLst>
      <p:ext uri="{BB962C8B-B14F-4D97-AF65-F5344CB8AC3E}">
        <p14:creationId xmlns:p14="http://schemas.microsoft.com/office/powerpoint/2010/main" val="3419022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5E189B-B217-9AE3-46BD-864F2122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Optymalizacja kosztów eksploatacji zasobu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C6544D-62E6-E311-39DE-343CF6A8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Rada PTBS - organ konsultacyjny z przedstawicielami najemców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Wspólne ustalenia w zakresie eksploatacji i remontów: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poprawa estetyki zasobów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trzymanie porządku i czystości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utrzymanie terenów zielonych</a:t>
            </a:r>
            <a:endParaRPr lang="pl-PL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/>
          </a:p>
        </p:txBody>
      </p:sp>
      <p:sp>
        <p:nvSpPr>
          <p:cNvPr id="9" name="Symbol zastępczy numeru slajdu 3">
            <a:extLst>
              <a:ext uri="{FF2B5EF4-FFF2-40B4-BE49-F238E27FC236}">
                <a16:creationId xmlns:a16="http://schemas.microsoft.com/office/drawing/2014/main" id="{F47DFB8D-D076-E1A6-C100-38944E3D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23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0" name="Symbol zastępczy zawartości 3">
            <a:extLst>
              <a:ext uri="{FF2B5EF4-FFF2-40B4-BE49-F238E27FC236}">
                <a16:creationId xmlns:a16="http://schemas.microsoft.com/office/drawing/2014/main" id="{B8189B18-6A0E-C849-C2B7-574F7FB76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56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C93919-5EDA-74E7-C236-ACD4DA4D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Petycja - Porównanie do spółdzielni i wspólnot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2A2C6C-F07C-7931-02DE-B8E8F7E2B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Szerszy zakres kosztów pokrywanych przez </a:t>
            </a:r>
            <a:r>
              <a:rPr lang="pl-PL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TBSy</a:t>
            </a: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Mieszkania PTBS wybudowane w oparciu o wyższe wymogi techniczne i w wyższym standardzie (np. hale garażowe, windy)</a:t>
            </a:r>
          </a:p>
          <a:p>
            <a:pPr algn="ctr"/>
            <a:endParaRPr lang="pl-PL" sz="2400" b="0" dirty="0"/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D6A3C786-9D5F-C006-1CEA-3FB511F11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06" y="5113613"/>
            <a:ext cx="3186066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E61FC120-F3CE-DD4C-7C2D-38901168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24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52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310901-D768-B94D-D2AE-B4B40B3A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PETYCJA - Sprzątanie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1D36AE-8322-644C-1549-12FB5B6C2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0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Wykonawcy wyłonieni w przetargu opartym o Prawo Zamówień </a:t>
            </a:r>
            <a:r>
              <a:rPr lang="pl-PL" sz="2400" b="0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ublicznych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sługa wykonana zgodnie z warunkami opisanymi w przetargu, nie jest to „serwis całodzienny”</a:t>
            </a:r>
            <a:endParaRPr lang="pl-PL" sz="2400" b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 uwagi na wysokie koszty, sprzątanie odbywa się raz dziennie </a:t>
            </a:r>
            <a:r>
              <a:rPr lang="pl-PL" sz="2400" b="0" dirty="0">
                <a:latin typeface="Calibri" panose="020F0502020204030204" pitchFamily="34" charset="0"/>
                <a:ea typeface="Calibri" panose="020F0502020204030204" pitchFamily="34" charset="0"/>
              </a:rPr>
              <a:t>według harmonogramu zapisanego w umowie z Wykonawcą</a:t>
            </a:r>
            <a:endParaRPr lang="pl-PL" sz="24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2000" b="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2000" b="0" dirty="0"/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2BFA835B-F174-54A5-D053-F3BE68187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28" y="5080170"/>
            <a:ext cx="3186066" cy="177783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B83F1938-417F-162B-7ECE-B5401E04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25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62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PETYCJA - Sprzątanie – działania Spółki</a:t>
            </a:r>
            <a:endParaRPr lang="pl-PL" sz="2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3545"/>
            <a:ext cx="3186066" cy="1777830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9DB83E9-18C4-41F1-6BB1-963FEC628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Monitorowanie usługi sprzątania przez Administratorów budynków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Egzekwowanie kar umownych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Wypowiedzenie umowy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Wprowadzenie kart monitorowania czystości w poszczególnych budynkach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400" b="0" dirty="0"/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7E4D82B3-540F-22E7-7354-C23D66F6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26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43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BE85F6-5023-59B7-38D5-891E472A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/>
              <a:t>PETYCJA - Usprawnienie zgłaszania usterek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0FB018-4324-03FA-E09E-2DBABDA3C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24744"/>
            <a:ext cx="7520940" cy="35798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Udoskonalenie aplikacji </a:t>
            </a:r>
            <a:r>
              <a:rPr lang="pl-PL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iMieszkaniec</a:t>
            </a: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Dedykowany telefon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Dedykowany mail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Bieżąca weryfikacja zgłaszanych usterek pod kątem zasadności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444F4395-6A05-CECB-DC6F-C0DEB492E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157192"/>
            <a:ext cx="3186066" cy="1777830"/>
          </a:xfrm>
          <a:prstGeom prst="rect">
            <a:avLst/>
          </a:prstGeom>
        </p:spPr>
      </p:pic>
      <p:sp>
        <p:nvSpPr>
          <p:cNvPr id="9" name="Symbol zastępczy numeru slajdu 3">
            <a:extLst>
              <a:ext uri="{FF2B5EF4-FFF2-40B4-BE49-F238E27FC236}">
                <a16:creationId xmlns:a16="http://schemas.microsoft.com/office/drawing/2014/main" id="{C047B16C-C3A9-452C-FA28-84DD1A8AF4CC}"/>
              </a:ext>
            </a:extLst>
          </p:cNvPr>
          <p:cNvSpPr txBox="1">
            <a:spLocks/>
          </p:cNvSpPr>
          <p:nvPr/>
        </p:nvSpPr>
        <p:spPr>
          <a:xfrm>
            <a:off x="320040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27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71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19A335-388B-ABE5-8D80-B3F2D98B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709480" cy="548640"/>
          </a:xfrm>
        </p:spPr>
        <p:txBody>
          <a:bodyPr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Petycja - Stan budynków – OBOWIĄZKI spółki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F45459-EE14-42E9-F9CE-1304CE0D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Zakres obowiązków PTBS wynikający z ustawy o ochronie praw lokatorów i obejmuje m.in.: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Przeglądy budowlane, gazowe, elektryczne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Konserwację i regulację stolarki drzwiowej i okiennej w częściach wspólnych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Konserwację wentylatorów dachowych i wyrzutni powietrza z hali garażowej</a:t>
            </a: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Wymianę zużytych uszczelek w zaworach w częściach wspólnych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pl-PL" sz="2800" dirty="0"/>
          </a:p>
          <a:p>
            <a:pPr>
              <a:buFont typeface="Arial" panose="020B0604020202020204" pitchFamily="34" charset="0"/>
              <a:buChar char="•"/>
            </a:pPr>
            <a:endParaRPr lang="pl-PL" sz="2800" dirty="0"/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38853891-3C3D-0DB7-EC1E-33A45B5D04D9}"/>
              </a:ext>
            </a:extLst>
          </p:cNvPr>
          <p:cNvSpPr txBox="1">
            <a:spLocks/>
          </p:cNvSpPr>
          <p:nvPr/>
        </p:nvSpPr>
        <p:spPr>
          <a:xfrm>
            <a:off x="320040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28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92AAEA0-C669-E9B4-B4E4-ED83D90E8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157192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97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4AF93B-1719-6F92-6E75-58C5CF8D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709480" cy="734868"/>
          </a:xfrm>
        </p:spPr>
        <p:txBody>
          <a:bodyPr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Petycja - Stan budynków  - obowiązki najemców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EE79AC-3F4D-A671-F144-BA4AB6230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268760"/>
            <a:ext cx="7520940" cy="3411717"/>
          </a:xfrm>
        </p:spPr>
        <p:txBody>
          <a:bodyPr>
            <a:normAutofit/>
          </a:bodyPr>
          <a:lstStyle/>
          <a:p>
            <a:pPr marL="0" indent="0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Zakres obowiązków wynikający z ustawy o ochronie praw lokatorów oraz instrukcji użytkowania lokalu mieszkalnego, obejmuje m.in.:</a:t>
            </a: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Konserwacja i regulacja stolarki drzwiowej i okiennej</a:t>
            </a:r>
            <a:endParaRPr lang="pl-PL" sz="2400" strike="sngStrik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Oczyszczanie kratek wentylacyjnych łazienkowych i kuchennych</a:t>
            </a:r>
            <a:endParaRPr lang="pl-PL" sz="2400" strike="sng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Konserwacja i wymiana baterii prysznicowych, kuchennych i umywalkowych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b="0" dirty="0"/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D22EDC53-A492-8C53-44F8-185C6E87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fld id="{D63A4B10-ED85-4EA9-AD10-4084E429DB6E}" type="slidenum">
              <a:rPr lang="pl-PL" sz="1600" smtClean="0">
                <a:solidFill>
                  <a:schemeClr val="tx2"/>
                </a:solidFill>
              </a:rPr>
              <a:t>29</a:t>
            </a:fld>
            <a:endParaRPr lang="pl-PL" sz="1600" dirty="0">
              <a:solidFill>
                <a:schemeClr val="tx2"/>
              </a:solidFill>
            </a:endParaRPr>
          </a:p>
        </p:txBody>
      </p:sp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8F499205-2AAA-CAAE-9F7C-D96E250F9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157192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Komunikacja z najemcami</a:t>
            </a:r>
            <a:endParaRPr lang="pl-PL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3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9854045-0BE2-3BE1-C49A-B180FC3E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12046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Rada PTBS - organ konsultacyjny z przedstawicielami najemców</a:t>
            </a:r>
            <a:endParaRPr lang="pl-PL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Coroczne przedstawianie na posiedzeniu Komisji Transportu i Polityki Mieszkaniowej oraz Komisji Budżetu, Finansów, Przedsiębiorczości i Nadzoru Właścicielskiego informacji o działalności Spółki</a:t>
            </a:r>
            <a:endParaRPr lang="pl-PL" sz="2400" b="0" dirty="0"/>
          </a:p>
        </p:txBody>
      </p:sp>
    </p:spTree>
    <p:extLst>
      <p:ext uri="{BB962C8B-B14F-4D97-AF65-F5344CB8AC3E}">
        <p14:creationId xmlns:p14="http://schemas.microsoft.com/office/powerpoint/2010/main" val="250144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DA6AD1-BC14-C335-8CD2-01F572C7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Petycja - garaże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66B0D8-CF63-6804-E60E-9235865AA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Budowa garaży – finansowanie ze środków własnych Spółki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Przychody z najmu garaży przeznaczane w całości na dofinansowanie stawki czynszu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E0FC6C-B5AA-62C7-2C33-69E99CA8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63A4B10-ED85-4EA9-AD10-4084E429DB6E}" type="slidenum">
              <a:rPr lang="pl-PL" sz="1600" smtClean="0"/>
              <a:t>30</a:t>
            </a:fld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4291177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PETYCJA - Sponsorowanie imprezy studenckiej</a:t>
            </a:r>
            <a:endParaRPr lang="pl-PL" sz="1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157192"/>
            <a:ext cx="3186066" cy="1777830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60F92B-CBE9-C38E-8E2C-E71F29CB9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8456" y="1012690"/>
            <a:ext cx="7781488" cy="371246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Spółka nie sponsorowała i nie sponsoruje żadnych przedsięwzięć w celu promocji własnej marki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Zakup usług czyli reklam w celu rozpropagowania oferty najmu mieszkań nie jest sponsoringiem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Maj do lipca 2018r. nabór – Program </a:t>
            </a:r>
            <a:r>
              <a:rPr lang="pl-PL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NzD</a:t>
            </a:r>
            <a:r>
              <a:rPr lang="pl-PL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dW</a:t>
            </a:r>
            <a:endParaRPr lang="pl-PL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Maj 2019r. nabór – Program Absolwent</a:t>
            </a:r>
          </a:p>
        </p:txBody>
      </p:sp>
      <p:sp>
        <p:nvSpPr>
          <p:cNvPr id="7" name="Symbol zastępczy numeru slajdu 3">
            <a:extLst>
              <a:ext uri="{FF2B5EF4-FFF2-40B4-BE49-F238E27FC236}">
                <a16:creationId xmlns:a16="http://schemas.microsoft.com/office/drawing/2014/main" id="{1E1D9731-4808-4D24-B75C-E3986C38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31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43873A8-6D3D-C390-2B2B-3213C52FB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55" y="3936529"/>
            <a:ext cx="2270632" cy="255571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9397A64-09CC-66A7-F640-2553DE84E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301" y="3659884"/>
            <a:ext cx="2397163" cy="172971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DEBF916-500E-FB9C-E1EF-4BB711EE4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863" y="3650761"/>
            <a:ext cx="2573015" cy="173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86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548640"/>
          </a:xfrm>
        </p:spPr>
        <p:txBody>
          <a:bodyPr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ZASÓB SENIOR ul. Grabowa 22a</a:t>
            </a:r>
            <a:endParaRPr lang="pl-PL" sz="2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32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B8A97AF-23B8-9445-3D21-E7167A00A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Weryfikacja do Programu 37 najemców</a:t>
            </a: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23 najemców zakwalifikowanych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9 najemców zakwalifikowanych, zamieszkują z osobami nie będącymi seniorami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1 najemca skierowany z listy Wydziału Zdrowia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4 najemców nie spełniło wieku senioralnego</a:t>
            </a:r>
          </a:p>
        </p:txBody>
      </p:sp>
    </p:spTree>
    <p:extLst>
      <p:ext uri="{BB962C8B-B14F-4D97-AF65-F5344CB8AC3E}">
        <p14:creationId xmlns:p14="http://schemas.microsoft.com/office/powerpoint/2010/main" val="1092056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67544" y="404664"/>
            <a:ext cx="5212080" cy="1089427"/>
          </a:xfrm>
        </p:spPr>
        <p:txBody>
          <a:bodyPr/>
          <a:lstStyle/>
          <a:p>
            <a:r>
              <a:rPr lang="pl-PL" sz="3600" dirty="0"/>
              <a:t>Dziękuję za uwagę</a:t>
            </a:r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53" y="1800604"/>
            <a:ext cx="400043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0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kalkulacja stawek czynszu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268760"/>
            <a:ext cx="7520940" cy="381141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Kalkulacja na podstawie art. 28 ust. 1 ustawy o TBS </a:t>
            </a:r>
            <a:b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i wynikająca z tego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zasada samofinansowania się zasobu mieszkaniowego</a:t>
            </a: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 Spółki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Obowiązek nałożony na Spółkę, wynikający z art. 23 ust. 2 ustawy o TBS, w zakresie </a:t>
            </a:r>
            <a:r>
              <a:rPr lang="pl-PL" sz="2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działania w realiach gospodarczych i stosowania przepisów wynikających z Kodeksu Spółek Handlowych</a:t>
            </a:r>
          </a:p>
          <a:p>
            <a:endParaRPr lang="pl-PL" sz="20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b="0" dirty="0"/>
          </a:p>
          <a:p>
            <a:endParaRPr lang="pl-PL" b="0" dirty="0"/>
          </a:p>
          <a:p>
            <a:endParaRPr lang="pl-PL" b="0" dirty="0"/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98C07B5D-FB39-ADCD-69BE-BD4FCBCC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4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8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A40E5E-AB61-E2B7-C10C-0FA2CEB0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65760"/>
            <a:ext cx="7543800" cy="1767096"/>
          </a:xfrm>
        </p:spPr>
        <p:txBody>
          <a:bodyPr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ZASÓB</a:t>
            </a:r>
            <a:b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NAJEM Z DOJŚCIEM DO WŁASNOŚCI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0D6C26-1C06-0B33-082A-D79A79208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l-PL" sz="2800" dirty="0"/>
          </a:p>
          <a:p>
            <a:pPr algn="ctr"/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ul. Żołnierzy Wyklętych/E.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Zawackiej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ul. M. Cegłowskiej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ul. Suwalska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322C63DE-23ED-3EBF-A26E-64E05EFFB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515DE0-8B1F-2D6A-FFEF-08E13B05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5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4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87102"/>
            <a:ext cx="8856984" cy="548640"/>
          </a:xfrm>
        </p:spPr>
        <p:txBody>
          <a:bodyPr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Kalkulacja stawki czynszu – ul. Żołnierzy wyklętych</a:t>
            </a: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117367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6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1C1846BF-8114-F3F5-F3B1-8F8CC1C08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1" y="1100138"/>
            <a:ext cx="7920880" cy="38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9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548640"/>
          </a:xfrm>
        </p:spPr>
        <p:txBody>
          <a:bodyPr/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Kalkulacja stawki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czynszu </a:t>
            </a:r>
            <a:r>
              <a:rPr lang="pl-PL" sz="2400" b="1" dirty="0">
                <a:latin typeface="Century Gothic" panose="020B0502020202020204" pitchFamily="34" charset="0"/>
              </a:rPr>
              <a:t>– ul. m. cegłowskiej</a:t>
            </a: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7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7" name="Symbol zastępczy zawartości 16">
            <a:extLst>
              <a:ext uri="{FF2B5EF4-FFF2-40B4-BE49-F238E27FC236}">
                <a16:creationId xmlns:a16="http://schemas.microsoft.com/office/drawing/2014/main" id="{728D6059-76A9-1578-6F9B-DDFED4687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053872"/>
            <a:ext cx="7560840" cy="4059975"/>
          </a:xfrm>
        </p:spPr>
      </p:pic>
    </p:spTree>
    <p:extLst>
      <p:ext uri="{BB962C8B-B14F-4D97-AF65-F5344CB8AC3E}">
        <p14:creationId xmlns:p14="http://schemas.microsoft.com/office/powerpoint/2010/main" val="212989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548640"/>
          </a:xfrm>
        </p:spPr>
        <p:txBody>
          <a:bodyPr/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Kalkulacja stawki czynszu – ul. suwalska</a:t>
            </a: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8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3DDEE99A-1601-3A5D-C7EE-BCB3E66EA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100138"/>
            <a:ext cx="7817614" cy="384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2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548640"/>
          </a:xfrm>
        </p:spPr>
        <p:txBody>
          <a:bodyPr/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Wzrost wibor3m </a:t>
            </a: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9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27FA3964-7A85-DB0F-5499-A2334E56B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1640" y="1100138"/>
            <a:ext cx="7128792" cy="3579812"/>
          </a:xfrm>
        </p:spPr>
      </p:pic>
    </p:spTree>
    <p:extLst>
      <p:ext uri="{BB962C8B-B14F-4D97-AF65-F5344CB8AC3E}">
        <p14:creationId xmlns:p14="http://schemas.microsoft.com/office/powerpoint/2010/main" val="2821824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TBS">
  <a:themeElements>
    <a:clrScheme name="PTBS">
      <a:dk1>
        <a:srgbClr val="242852"/>
      </a:dk1>
      <a:lt1>
        <a:srgbClr val="FFFFFF"/>
      </a:lt1>
      <a:dk2>
        <a:srgbClr val="0E2F4F"/>
      </a:dk2>
      <a:lt2>
        <a:srgbClr val="ACCBF9"/>
      </a:lt2>
      <a:accent1>
        <a:srgbClr val="629DD1"/>
      </a:accent1>
      <a:accent2>
        <a:srgbClr val="4C6399"/>
      </a:accent2>
      <a:accent3>
        <a:srgbClr val="B2BBCB"/>
      </a:accent3>
      <a:accent4>
        <a:srgbClr val="1E5F9F"/>
      </a:accent4>
      <a:accent5>
        <a:srgbClr val="92BFEA"/>
      </a:accent5>
      <a:accent6>
        <a:srgbClr val="C4BCC5"/>
      </a:accent6>
      <a:hlink>
        <a:srgbClr val="629DD1"/>
      </a:hlink>
      <a:folHlink>
        <a:srgbClr val="4C6399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TBS">
    <a:dk1>
      <a:srgbClr val="242852"/>
    </a:dk1>
    <a:lt1>
      <a:srgbClr val="FFFFFF"/>
    </a:lt1>
    <a:dk2>
      <a:srgbClr val="0E2F4F"/>
    </a:dk2>
    <a:lt2>
      <a:srgbClr val="ACCBF9"/>
    </a:lt2>
    <a:accent1>
      <a:srgbClr val="629DD1"/>
    </a:accent1>
    <a:accent2>
      <a:srgbClr val="4C6399"/>
    </a:accent2>
    <a:accent3>
      <a:srgbClr val="B2BBCB"/>
    </a:accent3>
    <a:accent4>
      <a:srgbClr val="1E5F9F"/>
    </a:accent4>
    <a:accent5>
      <a:srgbClr val="92BFEA"/>
    </a:accent5>
    <a:accent6>
      <a:srgbClr val="C4BCC5"/>
    </a:accent6>
    <a:hlink>
      <a:srgbClr val="629DD1"/>
    </a:hlink>
    <a:folHlink>
      <a:srgbClr val="4C63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3769</TotalTime>
  <Words>1186</Words>
  <Application>Microsoft Office PowerPoint</Application>
  <PresentationFormat>Pokaz na ekranie (4:3)</PresentationFormat>
  <Paragraphs>234</Paragraphs>
  <Slides>33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1" baseType="lpstr">
      <vt:lpstr>Arial</vt:lpstr>
      <vt:lpstr>Calibri</vt:lpstr>
      <vt:lpstr>Century Gothic</vt:lpstr>
      <vt:lpstr>Franklin Gothic Book</vt:lpstr>
      <vt:lpstr>Franklin Gothic Medium</vt:lpstr>
      <vt:lpstr>Symbol</vt:lpstr>
      <vt:lpstr>Wingdings</vt:lpstr>
      <vt:lpstr>Motyw PTBS</vt:lpstr>
      <vt:lpstr>POZNAŃSKIE TOWARZYSTWO BUDOWNICTWA SPOŁECZNEGO SP. Z O.O.</vt:lpstr>
      <vt:lpstr>Komunikacja z najemcami</vt:lpstr>
      <vt:lpstr>Komunikacja z najemcami</vt:lpstr>
      <vt:lpstr>kalkulacja stawek czynszu</vt:lpstr>
      <vt:lpstr>ZASÓB NAJEM Z DOJŚCIEM DO WŁASNOŚCI </vt:lpstr>
      <vt:lpstr>Kalkulacja stawki czynszu – ul. Żołnierzy wyklętych</vt:lpstr>
      <vt:lpstr>Kalkulacja stawki czynszu – ul. m. cegłowskiej</vt:lpstr>
      <vt:lpstr>Kalkulacja stawki czynszu – ul. suwalska</vt:lpstr>
      <vt:lpstr>Wzrost wibor3m </vt:lpstr>
      <vt:lpstr> „wakacje od zwiększonych odsetek” –  ul. Żołnierzy wyklętych </vt:lpstr>
      <vt:lpstr>Renegocjacje umowy z EBI</vt:lpstr>
      <vt:lpstr>wniosek o wykup mieszkania</vt:lpstr>
      <vt:lpstr>Migracja </vt:lpstr>
      <vt:lpstr>Kontynuacja Tarczy ochronnej  ul. m. cegłowskiej</vt:lpstr>
      <vt:lpstr>Zmiana Harmonogramu spłat   ul. suwalska</vt:lpstr>
      <vt:lpstr> transparentne zasady wykupu mieszkań</vt:lpstr>
      <vt:lpstr> Kalkulacja sprzedaży mieszkania w programie najem z dojściem do własności</vt:lpstr>
      <vt:lpstr> ZASÓB  KLASYCZNY TBS </vt:lpstr>
      <vt:lpstr>KALKULACJA STAWKI CZYNSZU – TBS I</vt:lpstr>
      <vt:lpstr>KALKULACJA STAWKI CZYNSZU – TBS iI</vt:lpstr>
      <vt:lpstr>KALKULACJA STAWKI CZYNSZU – TBS UL. M. CEGŁOWSKIEJ</vt:lpstr>
      <vt:lpstr> Rozliczenie Nadwyżki </vt:lpstr>
      <vt:lpstr>Optymalizacja kosztów eksploatacji zasobu</vt:lpstr>
      <vt:lpstr>Petycja - Porównanie do spółdzielni i wspólnot</vt:lpstr>
      <vt:lpstr>PETYCJA - Sprzątanie</vt:lpstr>
      <vt:lpstr>PETYCJA - Sprzątanie – działania Spółki</vt:lpstr>
      <vt:lpstr>PETYCJA - Usprawnienie zgłaszania usterek</vt:lpstr>
      <vt:lpstr>Petycja - Stan budynków – OBOWIĄZKI spółki</vt:lpstr>
      <vt:lpstr>Petycja - Stan budynków  - obowiązki najemców </vt:lpstr>
      <vt:lpstr>Petycja - garaże</vt:lpstr>
      <vt:lpstr>PETYCJA - Sponsorowanie imprezy studenckiej</vt:lpstr>
      <vt:lpstr>ZASÓB SENIOR ul. Grabowa 22a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Klimek</dc:creator>
  <cp:lastModifiedBy>Agnieszka Szymankiewicz</cp:lastModifiedBy>
  <cp:revision>665</cp:revision>
  <cp:lastPrinted>2023-03-09T15:27:13Z</cp:lastPrinted>
  <dcterms:created xsi:type="dcterms:W3CDTF">2016-06-27T11:44:41Z</dcterms:created>
  <dcterms:modified xsi:type="dcterms:W3CDTF">2023-03-10T08:43:31Z</dcterms:modified>
</cp:coreProperties>
</file>