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72"/>
  </p:notesMasterIdLst>
  <p:sldIdLst>
    <p:sldId id="256" r:id="rId2"/>
    <p:sldId id="322" r:id="rId3"/>
    <p:sldId id="377" r:id="rId4"/>
    <p:sldId id="391" r:id="rId5"/>
    <p:sldId id="392" r:id="rId6"/>
    <p:sldId id="393" r:id="rId7"/>
    <p:sldId id="355" r:id="rId8"/>
    <p:sldId id="388" r:id="rId9"/>
    <p:sldId id="389" r:id="rId10"/>
    <p:sldId id="390" r:id="rId11"/>
    <p:sldId id="329" r:id="rId12"/>
    <p:sldId id="382" r:id="rId13"/>
    <p:sldId id="383" r:id="rId14"/>
    <p:sldId id="384" r:id="rId15"/>
    <p:sldId id="257" r:id="rId16"/>
    <p:sldId id="380" r:id="rId17"/>
    <p:sldId id="353" r:id="rId18"/>
    <p:sldId id="309" r:id="rId19"/>
    <p:sldId id="310" r:id="rId20"/>
    <p:sldId id="311" r:id="rId21"/>
    <p:sldId id="347" r:id="rId22"/>
    <p:sldId id="320" r:id="rId23"/>
    <p:sldId id="328" r:id="rId24"/>
    <p:sldId id="394" r:id="rId25"/>
    <p:sldId id="395" r:id="rId26"/>
    <p:sldId id="396" r:id="rId27"/>
    <p:sldId id="361" r:id="rId28"/>
    <p:sldId id="323" r:id="rId29"/>
    <p:sldId id="324" r:id="rId30"/>
    <p:sldId id="325" r:id="rId31"/>
    <p:sldId id="326" r:id="rId32"/>
    <p:sldId id="327" r:id="rId33"/>
    <p:sldId id="339" r:id="rId34"/>
    <p:sldId id="313" r:id="rId35"/>
    <p:sldId id="288" r:id="rId36"/>
    <p:sldId id="291" r:id="rId37"/>
    <p:sldId id="385" r:id="rId38"/>
    <p:sldId id="281" r:id="rId39"/>
    <p:sldId id="378" r:id="rId40"/>
    <p:sldId id="330" r:id="rId41"/>
    <p:sldId id="379" r:id="rId42"/>
    <p:sldId id="296" r:id="rId43"/>
    <p:sldId id="386" r:id="rId44"/>
    <p:sldId id="332" r:id="rId45"/>
    <p:sldId id="333" r:id="rId46"/>
    <p:sldId id="366" r:id="rId47"/>
    <p:sldId id="387" r:id="rId48"/>
    <p:sldId id="334" r:id="rId49"/>
    <p:sldId id="367" r:id="rId50"/>
    <p:sldId id="338" r:id="rId51"/>
    <p:sldId id="287" r:id="rId52"/>
    <p:sldId id="312" r:id="rId53"/>
    <p:sldId id="376" r:id="rId54"/>
    <p:sldId id="370" r:id="rId55"/>
    <p:sldId id="371" r:id="rId56"/>
    <p:sldId id="372" r:id="rId57"/>
    <p:sldId id="350" r:id="rId58"/>
    <p:sldId id="373" r:id="rId59"/>
    <p:sldId id="352" r:id="rId60"/>
    <p:sldId id="351" r:id="rId61"/>
    <p:sldId id="374" r:id="rId62"/>
    <p:sldId id="375" r:id="rId63"/>
    <p:sldId id="342" r:id="rId64"/>
    <p:sldId id="299" r:id="rId65"/>
    <p:sldId id="321" r:id="rId66"/>
    <p:sldId id="274" r:id="rId67"/>
    <p:sldId id="263" r:id="rId68"/>
    <p:sldId id="381" r:id="rId69"/>
    <p:sldId id="273" r:id="rId70"/>
    <p:sldId id="259" r:id="rId71"/>
  </p:sldIdLst>
  <p:sldSz cx="9144000" cy="6858000" type="screen4x3"/>
  <p:notesSz cx="6645275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Cyganik" initials="MC" lastIdx="19" clrIdx="0">
    <p:extLst>
      <p:ext uri="{19B8F6BF-5375-455C-9EA6-DF929625EA0E}">
        <p15:presenceInfo xmlns:p15="http://schemas.microsoft.com/office/powerpoint/2012/main" userId="Magdalena Cyganik" providerId="None"/>
      </p:ext>
    </p:extLst>
  </p:cmAuthor>
  <p:cmAuthor id="2" name="Łukasz Kubiak" initials="ŁK" lastIdx="104" clrIdx="1">
    <p:extLst>
      <p:ext uri="{19B8F6BF-5375-455C-9EA6-DF929625EA0E}">
        <p15:presenceInfo xmlns:p15="http://schemas.microsoft.com/office/powerpoint/2012/main" userId="S-1-5-21-3848539410-2000643873-1521666686-6700" providerId="AD"/>
      </p:ext>
    </p:extLst>
  </p:cmAuthor>
  <p:cmAuthor id="3" name="Agnieszka Szymankiewicz" initials="AS" lastIdx="16" clrIdx="2">
    <p:extLst>
      <p:ext uri="{19B8F6BF-5375-455C-9EA6-DF929625EA0E}">
        <p15:presenceInfo xmlns:p15="http://schemas.microsoft.com/office/powerpoint/2012/main" userId="S-1-5-21-725345543-343818398-1801674531-2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660"/>
  </p:normalViewPr>
  <p:slideViewPr>
    <p:cSldViewPr>
      <p:cViewPr varScale="1">
        <p:scale>
          <a:sx n="78" d="100"/>
          <a:sy n="78" d="100"/>
        </p:scale>
        <p:origin x="131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879619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64122" y="3"/>
            <a:ext cx="2879619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FE61F80E-41D3-45E2-A3F2-0DF3C1838A5F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429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4528" y="4714403"/>
            <a:ext cx="5316220" cy="4466273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4" y="9427078"/>
            <a:ext cx="2879619" cy="4962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64122" y="9427078"/>
            <a:ext cx="2879619" cy="4962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32A52F7-F80B-44B5-AB7D-A7B3EA922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17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A52F7-F80B-44B5-AB7D-A7B3EA922449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3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57D-635C-48A7-AD49-142EDDF1015A}" type="datetime1">
              <a:rPr lang="pl-PL" smtClean="0"/>
              <a:t>17.03.2023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7E2B-6C47-468E-BC88-2F8C088BA934}" type="datetime1">
              <a:rPr lang="pl-PL" smtClean="0"/>
              <a:t>17.03.2023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F545-94B0-4016-AD4C-8D79C175A143}" type="datetime1">
              <a:rPr lang="pl-PL" smtClean="0"/>
              <a:t>17.03.2023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5754-38F0-492B-A7C6-D829130A8C38}" type="datetime1">
              <a:rPr lang="pl-PL" smtClean="0"/>
              <a:t>17.03.2023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0CDB-B05F-49C4-BCCE-48103351C345}" type="datetime1">
              <a:rPr lang="pl-PL" smtClean="0"/>
              <a:t>17.03.2023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28EA-B1B4-4726-AD5E-3A1CA0FC731E}" type="datetime1">
              <a:rPr lang="pl-PL" smtClean="0"/>
              <a:t>17.03.2023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17A0-9299-4C2E-9D44-589C2F34E048}" type="datetime1">
              <a:rPr lang="pl-PL" smtClean="0"/>
              <a:t>17.03.2023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CE87-7250-488D-A1F9-C0D799A204ED}" type="datetime1">
              <a:rPr lang="pl-PL" smtClean="0"/>
              <a:t>17.03.2023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39A-EA6C-481B-96F4-68750C71891D}" type="datetime1">
              <a:rPr lang="pl-PL" smtClean="0"/>
              <a:t>17.03.2023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2735-407F-49EC-AA3D-8CDED4C7DD32}" type="datetime1">
              <a:rPr lang="pl-PL" smtClean="0"/>
              <a:t>17.03.2023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A179-2C69-49B1-AA7F-E93F0A7391C3}" type="datetime1">
              <a:rPr lang="pl-PL" smtClean="0"/>
              <a:t>17.03.2023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8F3CA5-FBB8-4DE8-A7EF-9349D335B4AA}" type="datetime1">
              <a:rPr lang="pl-PL" smtClean="0"/>
              <a:t>17.03.2023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63A4B10-ED85-4EA9-AD10-4084E429DB6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3789040"/>
            <a:ext cx="6224687" cy="1656184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POZNAŃSKIE TOWARZYSTWO BUDOWNICTWA SPOŁECZNEGO SP. Z O.O.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07904" y="5877272"/>
            <a:ext cx="4640897" cy="329259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POZNAŃ, 17.03.2023 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" y="4394"/>
            <a:ext cx="4644009" cy="25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DCDA17A8-241B-43A8-86E9-C69C4D3701AE}"/>
              </a:ext>
            </a:extLst>
          </p:cNvPr>
          <p:cNvSpPr txBox="1"/>
          <p:nvPr/>
        </p:nvSpPr>
        <p:spPr>
          <a:xfrm>
            <a:off x="2195736" y="7267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2023 –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TBS II</a:t>
            </a:r>
            <a:endParaRPr lang="pl-PL" sz="2000" b="1" cap="all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48D93391-5B51-4A17-831A-DAFDCABF23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636" y="764704"/>
          <a:ext cx="6552728" cy="3888433"/>
        </p:xfrm>
        <a:graphic>
          <a:graphicData uri="http://schemas.openxmlformats.org/drawingml/2006/table">
            <a:tbl>
              <a:tblPr/>
              <a:tblGrid>
                <a:gridCol w="553501">
                  <a:extLst>
                    <a:ext uri="{9D8B030D-6E8A-4147-A177-3AD203B41FA5}">
                      <a16:colId xmlns:a16="http://schemas.microsoft.com/office/drawing/2014/main" val="3798297044"/>
                    </a:ext>
                  </a:extLst>
                </a:gridCol>
                <a:gridCol w="4631075">
                  <a:extLst>
                    <a:ext uri="{9D8B030D-6E8A-4147-A177-3AD203B41FA5}">
                      <a16:colId xmlns:a16="http://schemas.microsoft.com/office/drawing/2014/main" val="42949894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89708572"/>
                    </a:ext>
                  </a:extLst>
                </a:gridCol>
              </a:tblGrid>
              <a:tr h="8238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TBS 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188824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7 023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880218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20 530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44114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47 994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72312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11 436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10764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325 187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063480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68 659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7404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65 462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84809"/>
                  </a:ext>
                </a:extLst>
              </a:tr>
              <a:tr h="296575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546 291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12999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-54 630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629291"/>
                  </a:ext>
                </a:extLst>
              </a:tr>
              <a:tr h="296575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491 661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72682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30550"/>
                  </a:ext>
                </a:extLst>
              </a:tr>
            </a:tbl>
          </a:graphicData>
        </a:graphic>
      </p:graphicFrame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C9E2BBAE-3DBF-8B8A-2CC9-D31AEF973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7270"/>
            <a:ext cx="3186066" cy="1777830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375538B6-7771-DD5B-67B6-9154547A18BE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10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6145C5E-3F8B-4E6A-9027-3579B0698D4D}"/>
              </a:ext>
            </a:extLst>
          </p:cNvPr>
          <p:cNvSpPr txBox="1"/>
          <p:nvPr/>
        </p:nvSpPr>
        <p:spPr>
          <a:xfrm>
            <a:off x="1115616" y="72679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2023 –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 (TBS)</a:t>
            </a:r>
            <a:endParaRPr lang="pl-PL" sz="2000" b="1" cap="all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2BFB73EC-298D-482B-B27F-6B8C8EC7F4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32489" y="764704"/>
          <a:ext cx="6679021" cy="3888436"/>
        </p:xfrm>
        <a:graphic>
          <a:graphicData uri="http://schemas.openxmlformats.org/drawingml/2006/table">
            <a:tbl>
              <a:tblPr/>
              <a:tblGrid>
                <a:gridCol w="495333">
                  <a:extLst>
                    <a:ext uri="{9D8B030D-6E8A-4147-A177-3AD203B41FA5}">
                      <a16:colId xmlns:a16="http://schemas.microsoft.com/office/drawing/2014/main" val="1347352786"/>
                    </a:ext>
                  </a:extLst>
                </a:gridCol>
                <a:gridCol w="4258301">
                  <a:extLst>
                    <a:ext uri="{9D8B030D-6E8A-4147-A177-3AD203B41FA5}">
                      <a16:colId xmlns:a16="http://schemas.microsoft.com/office/drawing/2014/main" val="1860026856"/>
                    </a:ext>
                  </a:extLst>
                </a:gridCol>
                <a:gridCol w="1925387">
                  <a:extLst>
                    <a:ext uri="{9D8B030D-6E8A-4147-A177-3AD203B41FA5}">
                      <a16:colId xmlns:a16="http://schemas.microsoft.com/office/drawing/2014/main" val="2447017615"/>
                    </a:ext>
                  </a:extLst>
                </a:gridCol>
              </a:tblGrid>
              <a:tr h="8238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UL. M. CEGŁOWSKIEJ (TBS)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63915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1 685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899633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4 927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91923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11 517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45368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2 744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24544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78 038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11925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16 477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32790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15 710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19572"/>
                  </a:ext>
                </a:extLst>
              </a:tr>
              <a:tr h="296576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131 098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59962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-13 110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29939"/>
                  </a:ext>
                </a:extLst>
              </a:tr>
              <a:tr h="296576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117 988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78758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7649"/>
                  </a:ext>
                </a:extLst>
              </a:tr>
            </a:tbl>
          </a:graphicData>
        </a:graphic>
      </p:graphicFrame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C2DB71C1-2F15-DA05-1EF7-EFD2B8F95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7270"/>
            <a:ext cx="3186066" cy="1777830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8922305F-587B-138A-C428-E6EE029A82B7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11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93919-5EDA-74E7-C236-ACD4DA4D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Porównanie do spółdzielni i wspólnot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A2C6C-F07C-7931-02DE-B8E8F7E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053872"/>
            <a:ext cx="7520940" cy="374328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Szerszy zakres kosztów pokrywanych przez TBS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Mieszkania PTBS wybudowane w oparciu o wyższe wymogi techniczne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Wyższy standard budynków: hale garażowe, windy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400" b="0" dirty="0"/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D6A3C786-9D5F-C006-1CEA-3FB511F11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06" y="5113613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E61FC120-F3CE-DD4C-7C2D-38901168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12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5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D8629-C0A5-D1EC-2AB7-A7521E44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Porównanie do spółdzielni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B24CA3-FCA5-930F-9756-7BFF1713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Odrębnie naliczane poza eksploatacją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windy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domofony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podatek od nieruchomości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opłata za wody opadowe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opłata za śmietniki BIO</a:t>
            </a:r>
          </a:p>
          <a:p>
            <a:pPr lvl="3"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73E2B50C-E320-8F77-7C01-13B8E3913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59229"/>
            <a:ext cx="3186066" cy="1777830"/>
          </a:xfrm>
          <a:prstGeom prst="rect">
            <a:avLst/>
          </a:prstGeom>
        </p:spPr>
      </p:pic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C6C3C3EE-1887-D81E-200C-5E18D66FB361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13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4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1C86A-67B4-0F41-1769-5A595568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Porównanie do wspólnot mieszkaniowych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9E21F9-1521-0083-4FEB-C9C086ABB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Odrębnie naliczane poza eksploatacją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obsługa prawna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ubezpieczenia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poczta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pogotowie techniczne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wymiana wodomierzy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tylko części wspólne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F929ED5F-E920-5398-67B1-61FB56B0F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59229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53BFC7BF-9437-5613-BE4A-FB59A6AEA749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14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9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77824"/>
          </a:xfrm>
        </p:spPr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Porównanie kosztów ze spółdzielniami 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i wspólnotami mieszkaniowymi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24744"/>
            <a:ext cx="7520940" cy="3579849"/>
          </a:xfrm>
        </p:spPr>
        <p:txBody>
          <a:bodyPr>
            <a:normAutofit/>
          </a:bodyPr>
          <a:lstStyle/>
          <a:p>
            <a:endParaRPr lang="pl-PL" sz="20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b="0" dirty="0"/>
          </a:p>
          <a:p>
            <a:endParaRPr lang="pl-PL" b="0" dirty="0"/>
          </a:p>
          <a:p>
            <a:endParaRPr lang="pl-PL" b="0" dirty="0"/>
          </a:p>
        </p:txBody>
      </p:sp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98C07B5D-FB39-ADCD-69BE-BD4FCBCC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745" y="5445224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15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59229"/>
            <a:ext cx="3186066" cy="17778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6435FC3-B9CD-2F9A-A150-CF76EEE3F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" y="998220"/>
            <a:ext cx="7155180" cy="44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721216"/>
          </a:xfrm>
        </p:spPr>
        <p:txBody>
          <a:bodyPr/>
          <a:lstStyle/>
          <a:p>
            <a:pPr algn="ctr"/>
            <a:r>
              <a:rPr lang="pl-PL" sz="3200" dirty="0"/>
              <a:t> </a:t>
            </a: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Wakacje kredytowe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16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339709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Oszczędności z tytułu wakacji kredytowych łącznie: </a:t>
            </a:r>
            <a:b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9,0 mln zł (</a:t>
            </a: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2022 r.: 4,1 mln zł; 2023 r.: 4,9 mln zł)</a:t>
            </a:r>
          </a:p>
          <a:p>
            <a:pPr marL="0" indent="0" algn="just"/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Umniejszenie stawki czynszu w 2023 r. z tytułu oszczędności: 5,9 mln zł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Remonty ze środków z oszczędności: 2,5 mln zł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Środki pozostałe do dyspozycji: 0,6 mln zł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0" dirty="0"/>
          </a:p>
        </p:txBody>
      </p:sp>
    </p:spTree>
    <p:extLst>
      <p:ext uri="{BB962C8B-B14F-4D97-AF65-F5344CB8AC3E}">
        <p14:creationId xmlns:p14="http://schemas.microsoft.com/office/powerpoint/2010/main" val="16824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A362F-9D7C-0B46-A73B-3A62330A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1F8ED2-FEDE-3156-069A-386B5D10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MIEJSCA POSTOJOWE</a:t>
            </a:r>
          </a:p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W STAWCE CZYNSZU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</a:t>
            </a: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7E641AC4-201D-F98F-384B-B7CF68218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59229"/>
            <a:ext cx="3186066" cy="1777830"/>
          </a:xfrm>
          <a:prstGeom prst="rect">
            <a:avLst/>
          </a:prstGeom>
        </p:spPr>
      </p:pic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3378FB31-2898-925B-8EA6-42F3F3FE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745" y="5445224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17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5851"/>
            <a:ext cx="8208912" cy="548640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I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18</a:t>
            </a:fld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FECEB2B-4097-4C43-8AD4-FBF0B0654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004" y="739750"/>
          <a:ext cx="7705991" cy="4285160"/>
        </p:xfrm>
        <a:graphic>
          <a:graphicData uri="http://schemas.openxmlformats.org/drawingml/2006/table">
            <a:tbl>
              <a:tblPr/>
              <a:tblGrid>
                <a:gridCol w="3980677">
                  <a:extLst>
                    <a:ext uri="{9D8B030D-6E8A-4147-A177-3AD203B41FA5}">
                      <a16:colId xmlns:a16="http://schemas.microsoft.com/office/drawing/2014/main" val="3644069609"/>
                    </a:ext>
                  </a:extLst>
                </a:gridCol>
                <a:gridCol w="1637337">
                  <a:extLst>
                    <a:ext uri="{9D8B030D-6E8A-4147-A177-3AD203B41FA5}">
                      <a16:colId xmlns:a16="http://schemas.microsoft.com/office/drawing/2014/main" val="4144708629"/>
                    </a:ext>
                  </a:extLst>
                </a:gridCol>
                <a:gridCol w="1351927">
                  <a:extLst>
                    <a:ext uri="{9D8B030D-6E8A-4147-A177-3AD203B41FA5}">
                      <a16:colId xmlns:a16="http://schemas.microsoft.com/office/drawing/2014/main" val="4189653451"/>
                    </a:ext>
                  </a:extLst>
                </a:gridCol>
                <a:gridCol w="736050">
                  <a:extLst>
                    <a:ext uri="{9D8B030D-6E8A-4147-A177-3AD203B41FA5}">
                      <a16:colId xmlns:a16="http://schemas.microsoft.com/office/drawing/2014/main" val="2981093225"/>
                    </a:ext>
                  </a:extLst>
                </a:gridCol>
              </a:tblGrid>
              <a:tr h="3684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 kwietnia  2023 r.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Różnica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62676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4=(3-2)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19468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7,36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64034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1,95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103279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m.in.: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3,36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4,61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1,25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811786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naprawy bieżące, przeglądy wymagane prawem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1,28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0,35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3186"/>
                  </a:ext>
                </a:extLst>
              </a:tr>
              <a:tr h="4406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utrzymanie porządku, czystości i konserwacja terenów zielonych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0,56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100181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Najem miejsc postojowych i garaży</a:t>
                      </a:r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-0,65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-0,78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-0,13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00784"/>
                  </a:ext>
                </a:extLst>
              </a:tr>
              <a:tr h="4406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d) Wyrównanie w związku z opóźnieniem wprowadzenia stawki od V 2023 r.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0,26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0,68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837003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08658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8,61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6,54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-2,07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04690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7,33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-2,50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58536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1,28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1,71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0,43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813029"/>
                  </a:ext>
                </a:extLst>
              </a:tr>
              <a:tr h="2234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14,66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17,47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74339"/>
                  </a:ext>
                </a:extLst>
              </a:tr>
              <a:tr h="255656">
                <a:tc gridSpan="4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pl-PL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* Przychody z miejsc postojowych zaplanowane w kwocie 1.076.000,00 zł przy PUM 115.437,50 m2 umniejszają stawkę czynszu o 0,78 zł/m2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1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9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548640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</a:t>
            </a:r>
            <a:r>
              <a:rPr lang="pl-PL" sz="2400" dirty="0" err="1"/>
              <a:t>iI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19</a:t>
            </a:fld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CF488DF0-5F36-4215-AAB5-5546A00825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5056" y="748082"/>
          <a:ext cx="7524836" cy="4265311"/>
        </p:xfrm>
        <a:graphic>
          <a:graphicData uri="http://schemas.openxmlformats.org/drawingml/2006/table">
            <a:tbl>
              <a:tblPr/>
              <a:tblGrid>
                <a:gridCol w="3887098">
                  <a:extLst>
                    <a:ext uri="{9D8B030D-6E8A-4147-A177-3AD203B41FA5}">
                      <a16:colId xmlns:a16="http://schemas.microsoft.com/office/drawing/2014/main" val="3974362091"/>
                    </a:ext>
                  </a:extLst>
                </a:gridCol>
                <a:gridCol w="1598845">
                  <a:extLst>
                    <a:ext uri="{9D8B030D-6E8A-4147-A177-3AD203B41FA5}">
                      <a16:colId xmlns:a16="http://schemas.microsoft.com/office/drawing/2014/main" val="2923894921"/>
                    </a:ext>
                  </a:extLst>
                </a:gridCol>
                <a:gridCol w="1261473">
                  <a:extLst>
                    <a:ext uri="{9D8B030D-6E8A-4147-A177-3AD203B41FA5}">
                      <a16:colId xmlns:a16="http://schemas.microsoft.com/office/drawing/2014/main" val="644673033"/>
                    </a:ext>
                  </a:extLst>
                </a:gridCol>
                <a:gridCol w="777420">
                  <a:extLst>
                    <a:ext uri="{9D8B030D-6E8A-4147-A177-3AD203B41FA5}">
                      <a16:colId xmlns:a16="http://schemas.microsoft.com/office/drawing/2014/main" val="2246893624"/>
                    </a:ext>
                  </a:extLst>
                </a:gridCol>
              </a:tblGrid>
              <a:tr h="3865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 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 kwietnia  2023 r.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Różnica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029128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4=(3-2)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31294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 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5,23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7,95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2,72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22425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1,95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0,64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946996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 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m.in.: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3,32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5,04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1,72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18296"/>
                  </a:ext>
                </a:extLst>
              </a:tr>
              <a:tr h="3865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naprawy bieżące, przeglądy wymagane prawem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0,94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1,14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0,20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366217"/>
                  </a:ext>
                </a:extLst>
              </a:tr>
              <a:tr h="4162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utrzymanie porządku, czystości i konserwacja terenów zielonych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0,56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0,19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631290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Najem miejsc postojowych i garaży</a:t>
                      </a:r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-0,31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-0,80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-0,49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60162"/>
                  </a:ext>
                </a:extLst>
              </a:tr>
              <a:tr h="4162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d) Wyrównanie w związku z opóźnieniem wprowadzenia stawki od V 2023 r.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0,27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1,11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0,84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102078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1,13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3,57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2,44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71515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7,77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5,95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-1,82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57354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6,91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4,47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-2,44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421404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0,86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1,48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0,62</a:t>
                      </a:r>
                    </a:p>
                  </a:txBody>
                  <a:tcPr marL="6037" marR="6037" marT="6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26650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14,13</a:t>
                      </a: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17,47</a:t>
                      </a: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3,34</a:t>
                      </a: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51473"/>
                  </a:ext>
                </a:extLst>
              </a:tr>
              <a:tr h="416222">
                <a:tc gridSpan="4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pl-PL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* Przychody z miejsc postojowych zaplanowane w kwocie 152.000,00 zł przy PUM 15.795,48 m2 umniejszają stawkę czynszu o 0,80 zł/m2</a:t>
                      </a: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00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84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854045-0BE2-3BE1-C49A-B180FC3E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12046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07000"/>
              </a:lnSpc>
            </a:pP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07000"/>
              </a:lnSpc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UZUPEŁNIENIE PREZENTACJI Z DNIA 10.03.2023R.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15607"/>
            <a:ext cx="8208912" cy="548640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UL. M. CEGŁOWSKIEJ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20</a:t>
            </a:fld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5E5BABA4-4DFC-4BCC-8DA1-ED2C503693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7573" y="829302"/>
          <a:ext cx="7668853" cy="4185813"/>
        </p:xfrm>
        <a:graphic>
          <a:graphicData uri="http://schemas.openxmlformats.org/drawingml/2006/table">
            <a:tbl>
              <a:tblPr/>
              <a:tblGrid>
                <a:gridCol w="4252852">
                  <a:extLst>
                    <a:ext uri="{9D8B030D-6E8A-4147-A177-3AD203B41FA5}">
                      <a16:colId xmlns:a16="http://schemas.microsoft.com/office/drawing/2014/main" val="832150891"/>
                    </a:ext>
                  </a:extLst>
                </a:gridCol>
                <a:gridCol w="1509078">
                  <a:extLst>
                    <a:ext uri="{9D8B030D-6E8A-4147-A177-3AD203B41FA5}">
                      <a16:colId xmlns:a16="http://schemas.microsoft.com/office/drawing/2014/main" val="3852075965"/>
                    </a:ext>
                  </a:extLst>
                </a:gridCol>
                <a:gridCol w="1234699">
                  <a:extLst>
                    <a:ext uri="{9D8B030D-6E8A-4147-A177-3AD203B41FA5}">
                      <a16:colId xmlns:a16="http://schemas.microsoft.com/office/drawing/2014/main" val="421389624"/>
                    </a:ext>
                  </a:extLst>
                </a:gridCol>
                <a:gridCol w="672224">
                  <a:extLst>
                    <a:ext uri="{9D8B030D-6E8A-4147-A177-3AD203B41FA5}">
                      <a16:colId xmlns:a16="http://schemas.microsoft.com/office/drawing/2014/main" val="4114413378"/>
                    </a:ext>
                  </a:extLst>
                </a:gridCol>
              </a:tblGrid>
              <a:tr h="4738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 kwietnia  2023 r.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Różnica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1872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4=(3-2)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13021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3,76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5,92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2,16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87972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1,95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0,64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636271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 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m.in.: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2,85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3,41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0,56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944941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naprawy bieżące, przeglądy wymagane prawem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0,85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1,01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0,16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052665"/>
                  </a:ext>
                </a:extLst>
              </a:tr>
              <a:tr h="4285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utrzymanie porządku, czystości i konserwacja terenów zielonych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0,97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1,44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0,47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13993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Najem miejsc postojowych i garaży</a:t>
                      </a:r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-1,03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-1,17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-0,14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58715"/>
                  </a:ext>
                </a:extLst>
              </a:tr>
              <a:tr h="4285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d) Wyrównanie w związku z opóźnieniem wprowadzenia stawki od V 2023 r.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1,09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1,09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09856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0,10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0,60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0,50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77067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12,14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12,78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0,64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56726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5,77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8,50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2,73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351545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6,37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4,28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-2,09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979166"/>
                  </a:ext>
                </a:extLst>
              </a:tr>
              <a:tr h="2172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6057" marR="6057" marT="60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16,00</a:t>
                      </a:r>
                    </a:p>
                  </a:txBody>
                  <a:tcPr marL="6057" marR="6057" marT="60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19,30</a:t>
                      </a:r>
                    </a:p>
                  </a:txBody>
                  <a:tcPr marL="6057" marR="6057" marT="60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3,30</a:t>
                      </a:r>
                    </a:p>
                  </a:txBody>
                  <a:tcPr marL="6057" marR="6057" marT="60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975560"/>
                  </a:ext>
                </a:extLst>
              </a:tr>
              <a:tr h="424488">
                <a:tc gridSpan="4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pl-PL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* Przychody z miejsc postojowych zaplanowane w kwocie 53.388,00 zł przy PUM 3.790,57 m2 umniejszają stawkę czynszu o 1,17 zł/m2</a:t>
                      </a:r>
                    </a:p>
                  </a:txBody>
                  <a:tcPr marL="6057" marR="6057" marT="60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7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04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721216"/>
          </a:xfrm>
        </p:spPr>
        <p:txBody>
          <a:bodyPr/>
          <a:lstStyle/>
          <a:p>
            <a:pPr algn="ctr"/>
            <a:r>
              <a:rPr lang="pl-PL" sz="3200" dirty="0"/>
              <a:t> Rozliczenie Nadwyżki 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21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339709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Ewentualna nadwyżka zmniejsza koszty w kalkulacji stawki czynszu na kolejny rok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Zmniejszenie kosztów w 2023 r. o 223 tys. zł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6303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721216"/>
          </a:xfrm>
        </p:spPr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STANOWISKO SPÓŁKI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22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339709"/>
          </a:xfrm>
        </p:spPr>
        <p:txBody>
          <a:bodyPr>
            <a:normAutofit/>
          </a:bodyPr>
          <a:lstStyle/>
          <a:p>
            <a:pPr algn="ctr"/>
            <a:endParaRPr lang="pl-PL" sz="2800" b="0" dirty="0"/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PREZENTACJA NAJEM Z DOJŚCIEM DO WŁASNOŚCI </a:t>
            </a:r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z dnia 10 marca 2023r.</a:t>
            </a:r>
          </a:p>
        </p:txBody>
      </p:sp>
    </p:spTree>
    <p:extLst>
      <p:ext uri="{BB962C8B-B14F-4D97-AF65-F5344CB8AC3E}">
        <p14:creationId xmlns:p14="http://schemas.microsoft.com/office/powerpoint/2010/main" val="341902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119263-3E9F-B4A2-90BB-EF432465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B647A-2EEF-7AC1-6892-04DD947C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/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KALKULACJA STAWKI CZYNSZU</a:t>
            </a:r>
          </a:p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NAJEM Z DOJŚCIEM DO WŁASNOŚCI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D1E8FA6D-7A9D-FE5B-F6FD-FBB0F05D2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70869E63-B6A6-BE64-C6A1-4074B401BEFE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23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5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14BB617-F9F9-4F2C-8699-218C4035C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4790" y="1124744"/>
          <a:ext cx="7074420" cy="3617412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678453976"/>
                    </a:ext>
                  </a:extLst>
                </a:gridCol>
                <a:gridCol w="1724654">
                  <a:extLst>
                    <a:ext uri="{9D8B030D-6E8A-4147-A177-3AD203B41FA5}">
                      <a16:colId xmlns:a16="http://schemas.microsoft.com/office/drawing/2014/main" val="2449757348"/>
                    </a:ext>
                  </a:extLst>
                </a:gridCol>
                <a:gridCol w="1245310">
                  <a:extLst>
                    <a:ext uri="{9D8B030D-6E8A-4147-A177-3AD203B41FA5}">
                      <a16:colId xmlns:a16="http://schemas.microsoft.com/office/drawing/2014/main" val="2777889255"/>
                    </a:ext>
                  </a:extLst>
                </a:gridCol>
              </a:tblGrid>
              <a:tr h="7655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19682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381461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1 878 093,55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20553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478 813,55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030531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951 380,00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015603"/>
                  </a:ext>
                </a:extLst>
              </a:tr>
              <a:tr h="5131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Wyrównanie w związku z opóźnieniem wprowadzenia stawki od XI 2022 r. / V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447 900,00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602922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 (fundusz remontowy)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110 755,73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46148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4 756 999,49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909966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1 427 463,88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490640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3 329 535,62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930599"/>
                  </a:ext>
                </a:extLst>
              </a:tr>
              <a:tr h="25237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5074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044D2E3C-A2CF-4FC2-B3D5-62119F8C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4" y="332656"/>
            <a:ext cx="8020372" cy="547688"/>
          </a:xfrm>
        </p:spPr>
        <p:txBody>
          <a:bodyPr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Kalkulacja stawki czynszu – ul. Żołnierzy wyklętych</a:t>
            </a:r>
          </a:p>
        </p:txBody>
      </p:sp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AF96D42D-36ED-D9A9-476B-E3BF6F1C5B9D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24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BE75C063-C101-E5B0-7E7E-AE01FA0C4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15B35D42-2CFC-443E-94F9-A750EEE516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6198" y="1052736"/>
          <a:ext cx="6371604" cy="3761431"/>
        </p:xfrm>
        <a:graphic>
          <a:graphicData uri="http://schemas.openxmlformats.org/drawingml/2006/table">
            <a:tbl>
              <a:tblPr/>
              <a:tblGrid>
                <a:gridCol w="3742960">
                  <a:extLst>
                    <a:ext uri="{9D8B030D-6E8A-4147-A177-3AD203B41FA5}">
                      <a16:colId xmlns:a16="http://schemas.microsoft.com/office/drawing/2014/main" val="3900971202"/>
                    </a:ext>
                  </a:extLst>
                </a:gridCol>
                <a:gridCol w="1342894">
                  <a:extLst>
                    <a:ext uri="{9D8B030D-6E8A-4147-A177-3AD203B41FA5}">
                      <a16:colId xmlns:a16="http://schemas.microsoft.com/office/drawing/2014/main" val="803312345"/>
                    </a:ext>
                  </a:extLst>
                </a:gridCol>
                <a:gridCol w="1285750">
                  <a:extLst>
                    <a:ext uri="{9D8B030D-6E8A-4147-A177-3AD203B41FA5}">
                      <a16:colId xmlns:a16="http://schemas.microsoft.com/office/drawing/2014/main" val="3826410501"/>
                    </a:ext>
                  </a:extLst>
                </a:gridCol>
              </a:tblGrid>
              <a:tr h="7960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540081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95057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1 069 718,56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20623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290 698,56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39432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736 420,00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791586"/>
                  </a:ext>
                </a:extLst>
              </a:tr>
              <a:tr h="53359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Wyrównanie w związku z opóźnieniem wprowadzenia stawki od XI 2022 r. / V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42 600,00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520388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 (fundusz remontowy)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67 242,31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84257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2 189 607,74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86615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999 996,27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700497"/>
                  </a:ext>
                </a:extLst>
              </a:tr>
              <a:tr h="27117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1 189 611,46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304026"/>
                  </a:ext>
                </a:extLst>
              </a:tr>
              <a:tr h="2624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29,86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14662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DAC78914-491F-42D4-933C-43321245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4" y="332656"/>
            <a:ext cx="8208912" cy="548640"/>
          </a:xfrm>
        </p:spPr>
        <p:txBody>
          <a:bodyPr/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Kalkulacja stawki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czynszu </a:t>
            </a:r>
            <a:r>
              <a:rPr lang="pl-PL" sz="2400" b="1" dirty="0">
                <a:latin typeface="Century Gothic" panose="020B0502020202020204" pitchFamily="34" charset="0"/>
              </a:rPr>
              <a:t>– ul. m. cegłowskiej</a:t>
            </a:r>
          </a:p>
        </p:txBody>
      </p:sp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A66E2ACB-349A-8999-4F9B-5059C4086D69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25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4E15D3B4-3C94-BAE7-EACB-766D8416C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22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A9918C33-051F-432A-B854-C6515ADBB4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0538" y="1124744"/>
          <a:ext cx="6962923" cy="3643706"/>
        </p:xfrm>
        <a:graphic>
          <a:graphicData uri="http://schemas.openxmlformats.org/drawingml/2006/table">
            <a:tbl>
              <a:tblPr/>
              <a:tblGrid>
                <a:gridCol w="3800425">
                  <a:extLst>
                    <a:ext uri="{9D8B030D-6E8A-4147-A177-3AD203B41FA5}">
                      <a16:colId xmlns:a16="http://schemas.microsoft.com/office/drawing/2014/main" val="927360677"/>
                    </a:ext>
                  </a:extLst>
                </a:gridCol>
                <a:gridCol w="1493025">
                  <a:extLst>
                    <a:ext uri="{9D8B030D-6E8A-4147-A177-3AD203B41FA5}">
                      <a16:colId xmlns:a16="http://schemas.microsoft.com/office/drawing/2014/main" val="482403703"/>
                    </a:ext>
                  </a:extLst>
                </a:gridCol>
                <a:gridCol w="1669473">
                  <a:extLst>
                    <a:ext uri="{9D8B030D-6E8A-4147-A177-3AD203B41FA5}">
                      <a16:colId xmlns:a16="http://schemas.microsoft.com/office/drawing/2014/main" val="2260929110"/>
                    </a:ext>
                  </a:extLst>
                </a:gridCol>
              </a:tblGrid>
              <a:tr h="68864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88887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504297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111 794,20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89964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43 777,18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314526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57 217,02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33208"/>
                  </a:ext>
                </a:extLst>
              </a:tr>
              <a:tr h="53173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Wyrównanie w związku z opóźnieniem wprowadzenia stawki od XI 2022 r. / V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10 800,00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349814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12 040,94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2022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236 144,39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95478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43 282,51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669569"/>
                  </a:ext>
                </a:extLst>
              </a:tr>
              <a:tr h="270227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192 861,88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076717"/>
                  </a:ext>
                </a:extLst>
              </a:tr>
              <a:tr h="26151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324807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EDF8EBB8-E6BC-4E82-8F06-7D4DD270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36550"/>
            <a:ext cx="7521575" cy="547688"/>
          </a:xfrm>
        </p:spPr>
        <p:txBody>
          <a:bodyPr/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Kalkulacja stawki czynszu – ul. suwalska</a:t>
            </a:r>
          </a:p>
        </p:txBody>
      </p:sp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C8569EE8-A497-F9BE-A087-AE70FEC0410E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26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B62BEBBF-1D0E-6AB0-C66C-77779EA69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5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16CCF-A165-90D5-139B-B5FF9C65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koszty ogólnego zarządu wliczane do stawki czynszu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28146-4734-BDEB-BF58-472F4C238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ul. Żołnierzy Wyklętych/E.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Zawackiej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ul. Suwalska</a:t>
            </a: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AD9C658F-4EA5-A5F8-E0E2-5A1707AA2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32DF1F11-76D7-D47A-FD6C-18686534490B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27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FB9FB9B-B256-44A6-9C0D-915BB20DF791}"/>
              </a:ext>
            </a:extLst>
          </p:cNvPr>
          <p:cNvSpPr txBox="1"/>
          <p:nvPr/>
        </p:nvSpPr>
        <p:spPr>
          <a:xfrm>
            <a:off x="2195736" y="11663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– PLAN 2023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F2F19B4-F867-42D5-81A0-E70AAEC996AE}"/>
              </a:ext>
            </a:extLst>
          </p:cNvPr>
          <p:cNvGraphicFramePr>
            <a:graphicFrameLocks noGrp="1"/>
          </p:cNvGraphicFramePr>
          <p:nvPr/>
        </p:nvGraphicFramePr>
        <p:xfrm>
          <a:off x="1295636" y="764704"/>
          <a:ext cx="6552728" cy="3960436"/>
        </p:xfrm>
        <a:graphic>
          <a:graphicData uri="http://schemas.openxmlformats.org/drawingml/2006/table">
            <a:tbl>
              <a:tblPr/>
              <a:tblGrid>
                <a:gridCol w="549013">
                  <a:extLst>
                    <a:ext uri="{9D8B030D-6E8A-4147-A177-3AD203B41FA5}">
                      <a16:colId xmlns:a16="http://schemas.microsoft.com/office/drawing/2014/main" val="1798039461"/>
                    </a:ext>
                  </a:extLst>
                </a:gridCol>
                <a:gridCol w="4765977">
                  <a:extLst>
                    <a:ext uri="{9D8B030D-6E8A-4147-A177-3AD203B41FA5}">
                      <a16:colId xmlns:a16="http://schemas.microsoft.com/office/drawing/2014/main" val="2144787671"/>
                    </a:ext>
                  </a:extLst>
                </a:gridCol>
                <a:gridCol w="1237738">
                  <a:extLst>
                    <a:ext uri="{9D8B030D-6E8A-4147-A177-3AD203B41FA5}">
                      <a16:colId xmlns:a16="http://schemas.microsoft.com/office/drawing/2014/main" val="536960228"/>
                    </a:ext>
                  </a:extLst>
                </a:gridCol>
              </a:tblGrid>
              <a:tr h="8004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11283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78 000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07790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228 000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47161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533 000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86417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127 000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16163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3 611 400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80330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762 500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73386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727 000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83861"/>
                  </a:ext>
                </a:extLst>
              </a:tr>
              <a:tr h="305808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6 066 900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3381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-606 700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78429"/>
                  </a:ext>
                </a:extLst>
              </a:tr>
              <a:tr h="305808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5 460 200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42557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53232"/>
                  </a:ext>
                </a:extLst>
              </a:tr>
            </a:tbl>
          </a:graphicData>
        </a:graphic>
      </p:graphicFrame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E0AB2C96-14FA-748D-DBD9-A9D697A5D503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28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08328B78-CD60-8A43-2B16-D09B67C64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291F1FE-C407-4E2F-B6A5-EE5A631408D1}"/>
              </a:ext>
            </a:extLst>
          </p:cNvPr>
          <p:cNvSpPr txBox="1"/>
          <p:nvPr/>
        </p:nvSpPr>
        <p:spPr>
          <a:xfrm>
            <a:off x="827584" y="9659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2023 –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ul. Żołnierzy wyklętych (NZDDW)</a:t>
            </a:r>
            <a:endParaRPr lang="pl-PL" sz="2000" b="1" cap="all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7" name="Symbol zastępczy zawartości 7">
            <a:extLst>
              <a:ext uri="{FF2B5EF4-FFF2-40B4-BE49-F238E27FC236}">
                <a16:creationId xmlns:a16="http://schemas.microsoft.com/office/drawing/2014/main" id="{EBDA6B59-68A4-4849-8176-8D5A84BF75C5}"/>
              </a:ext>
            </a:extLst>
          </p:cNvPr>
          <p:cNvGraphicFramePr>
            <a:graphicFrameLocks/>
          </p:cNvGraphicFramePr>
          <p:nvPr/>
        </p:nvGraphicFramePr>
        <p:xfrm>
          <a:off x="1187624" y="836712"/>
          <a:ext cx="6768751" cy="3816424"/>
        </p:xfrm>
        <a:graphic>
          <a:graphicData uri="http://schemas.openxmlformats.org/drawingml/2006/table">
            <a:tbl>
              <a:tblPr/>
              <a:tblGrid>
                <a:gridCol w="479067">
                  <a:extLst>
                    <a:ext uri="{9D8B030D-6E8A-4147-A177-3AD203B41FA5}">
                      <a16:colId xmlns:a16="http://schemas.microsoft.com/office/drawing/2014/main" val="1546856036"/>
                    </a:ext>
                  </a:extLst>
                </a:gridCol>
                <a:gridCol w="4417477">
                  <a:extLst>
                    <a:ext uri="{9D8B030D-6E8A-4147-A177-3AD203B41FA5}">
                      <a16:colId xmlns:a16="http://schemas.microsoft.com/office/drawing/2014/main" val="1992399294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500985886"/>
                    </a:ext>
                  </a:extLst>
                </a:gridCol>
              </a:tblGrid>
              <a:tr h="8085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ul. Żołnierzy wyklętych (NZDDW)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12415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6 840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99371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19 994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03666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46 740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92801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11 137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23678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316 689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41719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66 865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26880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63 752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32055"/>
                  </a:ext>
                </a:extLst>
              </a:tr>
              <a:tr h="29108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532 016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67614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-53 202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48595"/>
                  </a:ext>
                </a:extLst>
              </a:tr>
              <a:tr h="29108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478 814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62211"/>
                  </a:ext>
                </a:extLst>
              </a:tr>
              <a:tr h="26952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58064"/>
                  </a:ext>
                </a:extLst>
              </a:tr>
            </a:tbl>
          </a:graphicData>
        </a:graphic>
      </p:graphicFrame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148286F3-507A-470F-1BCF-A6EB3461D5FE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29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F758508D-0D0B-25E6-3E12-C44597D79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DBB871-BD89-60FB-8404-8B034E13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583280-D9AA-0CD5-E615-026007CE8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KALKULACJA STAWKI CZYNSZU</a:t>
            </a:r>
          </a:p>
          <a:p>
            <a:pPr algn="ctr"/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</a:t>
            </a:r>
          </a:p>
          <a:p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97E65516-A994-62E0-AA66-E1F8CA71F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F2B35EC5-644E-63F2-ACBE-8184A40F8F87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3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5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A90CEA6-EFBB-4593-A3CA-DCC4B81C36C1}"/>
              </a:ext>
            </a:extLst>
          </p:cNvPr>
          <p:cNvSpPr txBox="1"/>
          <p:nvPr/>
        </p:nvSpPr>
        <p:spPr>
          <a:xfrm>
            <a:off x="1115616" y="126088"/>
            <a:ext cx="728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2023 –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 (NZDDW)</a:t>
            </a:r>
            <a:endParaRPr lang="pl-PL" sz="2000" b="1" cap="all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07AE9DBB-F17E-4F6F-B950-5D2754D643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4525" y="908720"/>
          <a:ext cx="6654949" cy="3744414"/>
        </p:xfrm>
        <a:graphic>
          <a:graphicData uri="http://schemas.openxmlformats.org/drawingml/2006/table">
            <a:tbl>
              <a:tblPr/>
              <a:tblGrid>
                <a:gridCol w="495922">
                  <a:extLst>
                    <a:ext uri="{9D8B030D-6E8A-4147-A177-3AD203B41FA5}">
                      <a16:colId xmlns:a16="http://schemas.microsoft.com/office/drawing/2014/main" val="3001323447"/>
                    </a:ext>
                  </a:extLst>
                </a:gridCol>
                <a:gridCol w="4308592">
                  <a:extLst>
                    <a:ext uri="{9D8B030D-6E8A-4147-A177-3AD203B41FA5}">
                      <a16:colId xmlns:a16="http://schemas.microsoft.com/office/drawing/2014/main" val="4020865122"/>
                    </a:ext>
                  </a:extLst>
                </a:gridCol>
                <a:gridCol w="1850435">
                  <a:extLst>
                    <a:ext uri="{9D8B030D-6E8A-4147-A177-3AD203B41FA5}">
                      <a16:colId xmlns:a16="http://schemas.microsoft.com/office/drawing/2014/main" val="1134553282"/>
                    </a:ext>
                  </a:extLst>
                </a:gridCol>
              </a:tblGrid>
              <a:tr h="7933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ul. M. Cegłowskiej (NZDDW)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17078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4 153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83447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12 139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22391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28 377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60294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6 761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34558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192 269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09666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40 595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33827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38 705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49539"/>
                  </a:ext>
                </a:extLst>
              </a:tr>
              <a:tr h="285591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322 999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69471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-32 300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20912"/>
                  </a:ext>
                </a:extLst>
              </a:tr>
              <a:tr h="285591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290 699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9790"/>
                  </a:ext>
                </a:extLst>
              </a:tr>
              <a:tr h="264436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68495"/>
                  </a:ext>
                </a:extLst>
              </a:tr>
            </a:tbl>
          </a:graphicData>
        </a:graphic>
      </p:graphicFrame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A2824932-8FE7-7047-2981-2B64F2BF95F6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30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D421335A-74BD-FD61-2073-7122DB45D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0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3B2CAD7-A430-45B6-9ED2-5FF4FFC2830D}"/>
              </a:ext>
            </a:extLst>
          </p:cNvPr>
          <p:cNvSpPr txBox="1"/>
          <p:nvPr/>
        </p:nvSpPr>
        <p:spPr>
          <a:xfrm>
            <a:off x="1619672" y="86759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2023 –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ul. Suwalska (NZDDW)</a:t>
            </a:r>
            <a:endParaRPr lang="pl-PL" sz="2000" b="1" cap="all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4BB5E213-250E-4CA2-8250-DD517875C2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624" y="908720"/>
          <a:ext cx="6768752" cy="3816422"/>
        </p:xfrm>
        <a:graphic>
          <a:graphicData uri="http://schemas.openxmlformats.org/drawingml/2006/table">
            <a:tbl>
              <a:tblPr/>
              <a:tblGrid>
                <a:gridCol w="511783">
                  <a:extLst>
                    <a:ext uri="{9D8B030D-6E8A-4147-A177-3AD203B41FA5}">
                      <a16:colId xmlns:a16="http://schemas.microsoft.com/office/drawing/2014/main" val="4255906103"/>
                    </a:ext>
                  </a:extLst>
                </a:gridCol>
                <a:gridCol w="4528777">
                  <a:extLst>
                    <a:ext uri="{9D8B030D-6E8A-4147-A177-3AD203B41FA5}">
                      <a16:colId xmlns:a16="http://schemas.microsoft.com/office/drawing/2014/main" val="428864010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363053737"/>
                    </a:ext>
                  </a:extLst>
                </a:gridCol>
              </a:tblGrid>
              <a:tr h="80856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ul. Suwalska (NZDDW)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71385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823820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1 828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94258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4 273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65724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36212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28 954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86808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6 113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76184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5 829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04744"/>
                  </a:ext>
                </a:extLst>
              </a:tr>
              <a:tr h="29108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48 641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18888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-4 864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8354"/>
                  </a:ext>
                </a:extLst>
              </a:tr>
              <a:tr h="29108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43 777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69116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518"/>
                  </a:ext>
                </a:extLst>
              </a:tr>
            </a:tbl>
          </a:graphicData>
        </a:graphic>
      </p:graphicFrame>
      <p:sp>
        <p:nvSpPr>
          <p:cNvPr id="2" name="Symbol zastępczy numeru slajdu 3">
            <a:extLst>
              <a:ext uri="{FF2B5EF4-FFF2-40B4-BE49-F238E27FC236}">
                <a16:creationId xmlns:a16="http://schemas.microsoft.com/office/drawing/2014/main" id="{5ABAFC55-13B4-DE78-D8CE-45742C8C9C38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31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814BF4BC-0AE1-FB3D-4DEC-597280A57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0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1B993-E18B-261B-D7DA-28E47362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2A933E-6AC9-640F-B7CB-46F291322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/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ZAŁOŻENIA PROGRAMU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AB616DE9-DB22-C798-1D57-3BEE53C15104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32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7E2F6A04-2E09-2640-1A9E-E05570961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08568"/>
            <a:ext cx="3186066" cy="1777830"/>
          </a:xfrm>
          <a:prstGeom prst="rect">
            <a:avLst/>
          </a:prstGeom>
        </p:spPr>
      </p:pic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F7DFC9F-8494-0EAA-6714-8194D08E6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80170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4E3162-01B8-D494-7AD1-9AD91BA9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Znów podwyżka czynszu?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7EE152-D174-18D1-1491-C5AE801E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lvl="1" indent="0" algn="just">
              <a:buNone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Stawka czynszu ustalona na dzień zawarcia umowy najmu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październiku 2019r.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21,33zł. </a:t>
            </a:r>
          </a:p>
          <a:p>
            <a:pPr marL="0" lvl="1" indent="0" algn="just">
              <a:buNone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Stawka czynszu </a:t>
            </a: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niezmienna do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października 2022r. </a:t>
            </a:r>
          </a:p>
          <a:p>
            <a:pPr algn="just"/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Zmiana stawki czynszu listopad 2022r. 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8454500E-81FD-16A1-ECA6-2CC76DB44FDD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33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A56C4E6B-F5AA-3DB7-3EC8-DA5FF9B8F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5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E189B-B217-9AE3-46BD-864F2122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Różne Progi dochodowe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6544D-62E6-E311-39DE-343CF6A8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Kryteria dochodowe dla Programu wskazane ze strony internetowej jako odpowiedź na pytanie najemcy z 2018r. </a:t>
            </a:r>
          </a:p>
          <a:p>
            <a:pPr algn="just"/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2 100,00zł – 6553,81zł / gospodarstwo jednoosobowe</a:t>
            </a:r>
          </a:p>
          <a:p>
            <a:pPr algn="just"/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Aktualne kryteria dla Programu:</a:t>
            </a:r>
          </a:p>
          <a:p>
            <a:pPr algn="just"/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2 265,01 zł – 8055,62 zł / gospodarstwo jednoosobowe</a:t>
            </a:r>
          </a:p>
        </p:txBody>
      </p:sp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F47DFB8D-D076-E1A6-C100-38944E3D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34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" name="Symbol zastępczy zawartości 3">
            <a:extLst>
              <a:ext uri="{FF2B5EF4-FFF2-40B4-BE49-F238E27FC236}">
                <a16:creationId xmlns:a16="http://schemas.microsoft.com/office/drawing/2014/main" id="{B8189B18-6A0E-C849-C2B7-574F7FB76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93919-5EDA-74E7-C236-ACD4DA4D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Gdzie my Mieszkamy?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A2C6C-F07C-7931-02DE-B8E8F7E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2D34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stopniowy wykup mieszkania przez najemców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2D34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PTBS zaciągnął kredyt na budowę mieszkań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dirty="0">
                <a:solidFill>
                  <a:srgbClr val="2D34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najemca spłaca kredyt w czynszu najmu</a:t>
            </a:r>
          </a:p>
          <a:p>
            <a:pPr marL="0" indent="0" algn="just"/>
            <a:endParaRPr lang="pl-PL" sz="2400" b="0" dirty="0">
              <a:solidFill>
                <a:srgbClr val="2D34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pl-PL" sz="2400" b="0" dirty="0">
                <a:solidFill>
                  <a:srgbClr val="2D34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realizowany jest poza ustawą o społecznych formach wspierania mieszkalnictwa.</a:t>
            </a:r>
          </a:p>
          <a:p>
            <a:pPr marL="0" indent="0" algn="just"/>
            <a:r>
              <a:rPr lang="pl-PL" sz="2400" b="0" i="0" dirty="0">
                <a:solidFill>
                  <a:srgbClr val="2D34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 wpisuje się politykę mieszkaniową Miasta Poznania.</a:t>
            </a:r>
          </a:p>
          <a:p>
            <a:pPr marL="0" indent="0"/>
            <a:r>
              <a:rPr lang="pl-PL" sz="2400" b="0" i="0" dirty="0">
                <a:solidFill>
                  <a:srgbClr val="2D34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D6A3C786-9D5F-C006-1CEA-3FB511F11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06" y="5113613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E61FC120-F3CE-DD4C-7C2D-38901168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35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2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310901-D768-B94D-D2AE-B4B40B3A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84" y="352142"/>
            <a:ext cx="7520940" cy="548640"/>
          </a:xfrm>
        </p:spPr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ile kupujemy?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D36AE-8322-644C-1549-12FB5B6C2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352337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</a:rPr>
              <a:t>30 % partycypacja zaliczana jest na poczet sprzedaży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</a:rPr>
              <a:t>koszt 1m² lokalu mieszkalnego na dzień rozliczenia inwestycji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</a:rPr>
              <a:t>wartość gruntu z operatu szacunkowego na dzień sprzedaży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/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2BFA835B-F174-54A5-D053-F3BE68187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28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B83F1938-417F-162B-7ECE-B5401E04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36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62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310901-D768-B94D-D2AE-B4B40B3A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84" y="352142"/>
            <a:ext cx="7520940" cy="548640"/>
          </a:xfrm>
        </p:spPr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 ile kupujemy?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D36AE-8322-644C-1549-12FB5B6C2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45137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</a:rPr>
              <a:t>opłata dodatkowa waloryzowana </a:t>
            </a:r>
            <a:r>
              <a:rPr lang="pl-PL" sz="2400" b="0" dirty="0">
                <a:latin typeface="Calibri" panose="020F0502020204030204" pitchFamily="34" charset="0"/>
                <a:ea typeface="Times New Roman" panose="02020603050405020304" pitchFamily="18" charset="0"/>
              </a:rPr>
              <a:t>wskaźnikiem wzrostu cen towarów i usług konsumpcyjnych publikowanym przez GUS, wskaźnik inflacji</a:t>
            </a:r>
            <a:endParaRPr lang="pl-PL" sz="2400" b="0" dirty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</a:rPr>
              <a:t>symulacji kosztów wykupu raz w roku po zatwierdzeniu sprawozdania finansowego za poprzedni rok, informacja dla najemców w III kwartale roku następnego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/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2BFA835B-F174-54A5-D053-F3BE68187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28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B83F1938-417F-162B-7ECE-B5401E04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37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7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E9409-9DBC-FCD4-7A14-FD84A487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22332"/>
            <a:ext cx="7520940" cy="548640"/>
          </a:xfrm>
        </p:spPr>
        <p:txBody>
          <a:bodyPr/>
          <a:lstStyle/>
          <a:p>
            <a:pPr algn="ctr"/>
            <a:br>
              <a:rPr lang="pl-PL" sz="2400" dirty="0"/>
            </a:b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Kalkulacja sprzedaży mieszkania w programie najem z dojściem do własności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6D51CDC-CB97-01BB-B0B4-3C8DDAD97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22" y="5064832"/>
            <a:ext cx="3301139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E7680BDA-0603-230D-FD91-B474669F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38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C22C119-74B5-C84D-99DD-7709840030E6}"/>
              </a:ext>
            </a:extLst>
          </p:cNvPr>
          <p:cNvSpPr txBox="1"/>
          <p:nvPr/>
        </p:nvSpPr>
        <p:spPr>
          <a:xfrm>
            <a:off x="7524329" y="670972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/>
              <a:t>zł/50m2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2FB4E7E5-3233-473F-9804-BE5369F610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1050320"/>
          <a:ext cx="7920879" cy="4014511"/>
        </p:xfrm>
        <a:graphic>
          <a:graphicData uri="http://schemas.openxmlformats.org/drawingml/2006/table">
            <a:tbl>
              <a:tblPr/>
              <a:tblGrid>
                <a:gridCol w="1618352">
                  <a:extLst>
                    <a:ext uri="{9D8B030D-6E8A-4147-A177-3AD203B41FA5}">
                      <a16:colId xmlns:a16="http://schemas.microsoft.com/office/drawing/2014/main" val="2020354674"/>
                    </a:ext>
                  </a:extLst>
                </a:gridCol>
                <a:gridCol w="1618352">
                  <a:extLst>
                    <a:ext uri="{9D8B030D-6E8A-4147-A177-3AD203B41FA5}">
                      <a16:colId xmlns:a16="http://schemas.microsoft.com/office/drawing/2014/main" val="3449424566"/>
                    </a:ext>
                  </a:extLst>
                </a:gridCol>
                <a:gridCol w="1547989">
                  <a:extLst>
                    <a:ext uri="{9D8B030D-6E8A-4147-A177-3AD203B41FA5}">
                      <a16:colId xmlns:a16="http://schemas.microsoft.com/office/drawing/2014/main" val="3823221602"/>
                    </a:ext>
                  </a:extLst>
                </a:gridCol>
                <a:gridCol w="1568093">
                  <a:extLst>
                    <a:ext uri="{9D8B030D-6E8A-4147-A177-3AD203B41FA5}">
                      <a16:colId xmlns:a16="http://schemas.microsoft.com/office/drawing/2014/main" val="2442096715"/>
                    </a:ext>
                  </a:extLst>
                </a:gridCol>
                <a:gridCol w="1568093">
                  <a:extLst>
                    <a:ext uri="{9D8B030D-6E8A-4147-A177-3AD203B41FA5}">
                      <a16:colId xmlns:a16="http://schemas.microsoft.com/office/drawing/2014/main" val="3551547106"/>
                    </a:ext>
                  </a:extLst>
                </a:gridCol>
              </a:tblGrid>
              <a:tr h="39145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Składnik ceny wykupu/Lokalizacja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ul. Suwalska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ul. Żołnierzy Wyklętych  (5MW)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ul. M. Cegłowskiej  (4MW)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92151"/>
                  </a:ext>
                </a:extLst>
              </a:tr>
              <a:tr h="20822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I rok wykupu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Spłata kredytu i pożyczki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68 930,39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117 301,26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176 982,69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90736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Opłata dodatkowa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8 350,00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18 803,50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29 262,00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68070"/>
                  </a:ext>
                </a:extLst>
              </a:tr>
              <a:tr h="5830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Grunt (Wartość z operatu – Suwalska wartość księgowa – 5MW i 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112 213,01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19 606,00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34 923,00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26152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189 493,40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150 207,26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231 605,69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40695"/>
                  </a:ext>
                </a:extLst>
              </a:tr>
              <a:tr h="20822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10 rok wykupu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Spłata kredytu i pożyczki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47 119,20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73 456,11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102 083,48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9013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Opłata dodatkowa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13 356,50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23 483,50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36 544,50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8040"/>
                  </a:ext>
                </a:extLst>
              </a:tr>
              <a:tr h="5830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Grunt (Wartość z operatu – Suwalska wartość księgowa – 5MW i 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112 213,01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19 606,00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34 923,00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05027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167 682,21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106 362,11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156 706,48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60128"/>
                  </a:ext>
                </a:extLst>
              </a:tr>
              <a:tr h="20822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ostatni rok wykupu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Spłata kredytu i pożyczki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75559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Opłata dodatkowa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17 525,00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32 372,00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47 949,50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32241"/>
                  </a:ext>
                </a:extLst>
              </a:tr>
              <a:tr h="5830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Grunt (Wartość z operatu – Suwalska wartość księgowa – 5MW i 4MW)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112 213,01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19 606,00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34 923,00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73951"/>
                  </a:ext>
                </a:extLst>
              </a:tr>
              <a:tr h="2082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120 563,01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32 906,00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242852"/>
                          </a:solidFill>
                          <a:effectLst/>
                          <a:latin typeface="Franklin Gothic Book" panose="020B0503020102020204" pitchFamily="34" charset="0"/>
                        </a:rPr>
                        <a:t>54 623,00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4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77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0F677-4FB5-9E02-8938-23F9853E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Zmiana stawki wbrew ustawie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04C115-DD82-16F0-6F68-5600E552D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Zmiana zgodna z prawem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Kalkulacja stawki czynszu – element planu rzeczowo-finansowego na 12 miesięcy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Plan rzeczowo-finansowy zatwierdzany w grudniu 2022 roku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Nowa stawka czynszu obowiązuje po trzymiesięcznym okresie wypowiedzenia na cały rok</a:t>
            </a:r>
          </a:p>
          <a:p>
            <a:pPr marL="0" indent="0"/>
            <a:endParaRPr lang="pl-PL" sz="2400" dirty="0"/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A56FA689-E4C9-2E63-41BB-1743A2C55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66FB4853-38E3-8BD3-93B2-5F0E7E881794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39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8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6A0D040A-4DF2-465F-80C7-44783B73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3" y="333374"/>
            <a:ext cx="7521575" cy="791369"/>
          </a:xfrm>
        </p:spPr>
        <p:txBody>
          <a:bodyPr/>
          <a:lstStyle/>
          <a:p>
            <a:pPr algn="ctr"/>
            <a:r>
              <a:rPr lang="pl-PL" sz="2400"/>
              <a:t>KALKULACJA STAWKI CZYNSZU – TBS I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8E6159-FA82-9B3B-00A1-A8C364EDBC54}"/>
              </a:ext>
            </a:extLst>
          </p:cNvPr>
          <p:cNvSpPr txBox="1"/>
          <p:nvPr/>
        </p:nvSpPr>
        <p:spPr>
          <a:xfrm>
            <a:off x="3059832" y="-819472"/>
            <a:ext cx="3798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/>
              <a:t>KALKULACJA STAWKI CZYNSZU – TBS I</a:t>
            </a:r>
            <a:endParaRPr lang="pl-PL" sz="18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386A67AE-25FC-ED50-5679-A717A40D5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pic>
        <p:nvPicPr>
          <p:cNvPr id="9" name="Symbol zastępczy zawartości 3">
            <a:extLst>
              <a:ext uri="{FF2B5EF4-FFF2-40B4-BE49-F238E27FC236}">
                <a16:creationId xmlns:a16="http://schemas.microsoft.com/office/drawing/2014/main" id="{90F580BC-45FE-9AF9-0FA3-25ECBC22F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7270"/>
            <a:ext cx="3186066" cy="1777830"/>
          </a:xfrm>
          <a:prstGeom prst="rect">
            <a:avLst/>
          </a:prstGeom>
        </p:spPr>
      </p:pic>
      <p:sp>
        <p:nvSpPr>
          <p:cNvPr id="10" name="Symbol zastępczy numeru slajdu 3">
            <a:extLst>
              <a:ext uri="{FF2B5EF4-FFF2-40B4-BE49-F238E27FC236}">
                <a16:creationId xmlns:a16="http://schemas.microsoft.com/office/drawing/2014/main" id="{20918C35-DB75-769D-5092-05B82DAF256F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90500B-6339-6B70-EB14-08547208E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5">
            <a:extLst>
              <a:ext uri="{FF2B5EF4-FFF2-40B4-BE49-F238E27FC236}">
                <a16:creationId xmlns:a16="http://schemas.microsoft.com/office/drawing/2014/main" id="{D5DD7CD0-FE20-06EA-D573-139BABEBB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25543"/>
              </p:ext>
            </p:extLst>
          </p:nvPr>
        </p:nvGraphicFramePr>
        <p:xfrm>
          <a:off x="822960" y="1053872"/>
          <a:ext cx="7205425" cy="3854940"/>
        </p:xfrm>
        <a:graphic>
          <a:graphicData uri="http://schemas.openxmlformats.org/drawingml/2006/table">
            <a:tbl>
              <a:tblPr/>
              <a:tblGrid>
                <a:gridCol w="4220519">
                  <a:extLst>
                    <a:ext uri="{9D8B030D-6E8A-4147-A177-3AD203B41FA5}">
                      <a16:colId xmlns:a16="http://schemas.microsoft.com/office/drawing/2014/main" val="3838689139"/>
                    </a:ext>
                  </a:extLst>
                </a:gridCol>
                <a:gridCol w="1679877">
                  <a:extLst>
                    <a:ext uri="{9D8B030D-6E8A-4147-A177-3AD203B41FA5}">
                      <a16:colId xmlns:a16="http://schemas.microsoft.com/office/drawing/2014/main" val="3796487642"/>
                    </a:ext>
                  </a:extLst>
                </a:gridCol>
                <a:gridCol w="1305029">
                  <a:extLst>
                    <a:ext uri="{9D8B030D-6E8A-4147-A177-3AD203B41FA5}">
                      <a16:colId xmlns:a16="http://schemas.microsoft.com/office/drawing/2014/main" val="2701071606"/>
                    </a:ext>
                  </a:extLst>
                </a:gridCol>
              </a:tblGrid>
              <a:tr h="460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 (zł/m2/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msc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12485"/>
                  </a:ext>
                </a:extLst>
              </a:tr>
              <a:tr h="269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828816"/>
                  </a:ext>
                </a:extLst>
              </a:tr>
              <a:tr h="26915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9 764 785,59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757714"/>
                  </a:ext>
                </a:extLst>
              </a:tr>
              <a:tr h="26915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3 593 185,59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148044"/>
                  </a:ext>
                </a:extLst>
              </a:tr>
              <a:tr h="26915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5 307 220,00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322007"/>
                  </a:ext>
                </a:extLst>
              </a:tr>
              <a:tr h="52962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Wyrównanie w związku z opóźnieniem wprowadzenia stawki od V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864 380,00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684665"/>
                  </a:ext>
                </a:extLst>
              </a:tr>
              <a:tr h="26915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4 948 075,02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05264"/>
                  </a:ext>
                </a:extLst>
              </a:tr>
              <a:tr h="460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9 068 420,96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74110"/>
                  </a:ext>
                </a:extLst>
              </a:tr>
              <a:tr h="269151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6 696 155,86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307706"/>
                  </a:ext>
                </a:extLst>
              </a:tr>
              <a:tr h="269151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2 372 265,10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525398"/>
                  </a:ext>
                </a:extLst>
              </a:tr>
              <a:tr h="26046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62443"/>
                  </a:ext>
                </a:extLst>
              </a:tr>
              <a:tr h="260469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PUM = 115.437,50 m2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38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582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53F46-AF02-5CBD-6F2C-BD468720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KTO ZATWIERDZA STAWKI CZYNSZU ?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Porównanie korespondencji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0D2B98-E613-75A1-D916-5726FF06A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0" lvl="1" indent="0" algn="just">
              <a:buNone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Zgromadzenie Wspólników Spółki zatwierdza stawki</a:t>
            </a:r>
            <a:b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czynszu jako element planu rzeczowo-finansowego Spółki.</a:t>
            </a:r>
          </a:p>
          <a:p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Spółka kalkuluje wysokość stawek czynszu zgodnie z zasadą</a:t>
            </a:r>
            <a:b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samofinansowania się zasobu.</a:t>
            </a: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FF8689BC-F7D5-B44C-85AB-A274C6EA3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20172914-01B9-1F61-0C43-6A827C5AB8D5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40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9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606" y="161383"/>
            <a:ext cx="7520940" cy="548640"/>
          </a:xfrm>
        </p:spPr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Różnice między osiedlami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3545"/>
            <a:ext cx="3186066" cy="177783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9DB83E9-18C4-41F1-6BB1-963FEC62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06" y="3344980"/>
            <a:ext cx="7520940" cy="15395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Najem z dojściem do własności ul. M. Cegłowskiej – stawka uśredniona na okres 4 lat.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Wzrost kosztów eksploatacji i ogólnego zarządu.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7E4D82B3-540F-22E7-7354-C23D66F6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41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83A8DC-FF01-FFB9-5A73-CA2FE050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0992"/>
            <a:ext cx="6696744" cy="24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0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E85F6-5023-59B7-38D5-891E472A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Zasady kalkulacji czynszu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Porównanie korespondencji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FB018-4324-03FA-E09E-2DBABDA3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Kalkulacja stawki czynszu dla lokali wybudowanych w systemie TBS dokonywana jest na podstawie art. 28 ustawy o TBS w taki sposób za 1 m</a:t>
            </a:r>
            <a:r>
              <a:rPr lang="pl-PL" sz="2400" b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400" b="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aby suma czynszów za najem wszystkich lokali eksploatowanych przez Spółkę pozwalała na pokrycie kosztów eksploatacji i remontów budynków oraz spłatę zobowiązań Spółki związanych z ich budową.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pl-PL" dirty="0"/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444F4395-6A05-CECB-DC6F-C0DEB492E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57192"/>
            <a:ext cx="3186066" cy="1777830"/>
          </a:xfrm>
          <a:prstGeom prst="rect">
            <a:avLst/>
          </a:prstGeom>
        </p:spPr>
      </p:pic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C047B16C-C3A9-452C-FA28-84DD1A8AF4CC}"/>
              </a:ext>
            </a:extLst>
          </p:cNvPr>
          <p:cNvSpPr txBox="1">
            <a:spLocks/>
          </p:cNvSpPr>
          <p:nvPr/>
        </p:nvSpPr>
        <p:spPr>
          <a:xfrm>
            <a:off x="320040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42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71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E85F6-5023-59B7-38D5-891E472A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Zasady kalkulacji czynszu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Porównanie korespondencji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FB018-4324-03FA-E09E-2DBABDA3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z przyjętą metodologią w zasobie Najem z dojściem do własności kalkulacja stawki czynszu jest dokonywana zgodnie z zasadą, że suma czynszów za najem wszystkich lokali eksploatowanych przez Spółkę w ramach tego zasobu w danej lokalizacji pozwala na pokrycie kosztów eksploatacji i remontów budynków oraz spłatę zobowiązań Spółki związanych z budową.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pl-PL" dirty="0"/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444F4395-6A05-CECB-DC6F-C0DEB492E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57192"/>
            <a:ext cx="3186066" cy="1777830"/>
          </a:xfrm>
          <a:prstGeom prst="rect">
            <a:avLst/>
          </a:prstGeom>
        </p:spPr>
      </p:pic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C047B16C-C3A9-452C-FA28-84DD1A8AF4CC}"/>
              </a:ext>
            </a:extLst>
          </p:cNvPr>
          <p:cNvSpPr txBox="1">
            <a:spLocks/>
          </p:cNvSpPr>
          <p:nvPr/>
        </p:nvSpPr>
        <p:spPr>
          <a:xfrm>
            <a:off x="320040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43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5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0DA0A2-90C5-F080-9425-214ED8DE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C11124-D34A-7D28-C59A-BB4C9ADF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SPŁATA ZOBOWIĄZAŃ ZWIĄZANYCH Z BUDOWĄ</a:t>
            </a:r>
          </a:p>
        </p:txBody>
      </p:sp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1182F22E-3666-3204-26A5-6DACA062831A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44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059B53C2-2D69-CBF2-38A1-97115588F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8C2CAE-A572-CE88-5B47-FBE6BCA1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KREDYT EUROPEJSKI BANK INWESTYCYJNY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CD4E11-E5B9-2548-E480-D7104C15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38" y="914400"/>
            <a:ext cx="7637472" cy="4386808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Warunki umowy zostały wynegocjowane przez Zarząd Spółki: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b="0" dirty="0">
                <a:latin typeface="Calibri" panose="020F0502020204030204" pitchFamily="34" charset="0"/>
                <a:cs typeface="Calibri" panose="020F0502020204030204" pitchFamily="34" charset="0"/>
              </a:rPr>
              <a:t>brak prowizji banku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b="0" dirty="0">
                <a:latin typeface="Calibri" panose="020F0502020204030204" pitchFamily="34" charset="0"/>
                <a:cs typeface="Calibri" panose="020F0502020204030204" pitchFamily="34" charset="0"/>
              </a:rPr>
              <a:t>niska marża w porównaniu do innych banków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b="0" dirty="0">
                <a:latin typeface="Calibri" panose="020F0502020204030204" pitchFamily="34" charset="0"/>
                <a:cs typeface="Calibri" panose="020F0502020204030204" pitchFamily="34" charset="0"/>
              </a:rPr>
              <a:t>stałe oprocentowanie z minimalnym okresem rewizji po 4 latach</a:t>
            </a:r>
          </a:p>
          <a:p>
            <a:pPr marL="0" indent="0"/>
            <a:r>
              <a:rPr lang="pl-PL" sz="2600" dirty="0">
                <a:latin typeface="Calibri" panose="020F0502020204030204" pitchFamily="34" charset="0"/>
                <a:cs typeface="Calibri" panose="020F0502020204030204" pitchFamily="34" charset="0"/>
              </a:rPr>
              <a:t>Łączna wartość  kredytu: 147 mln zł</a:t>
            </a:r>
          </a:p>
          <a:p>
            <a:pPr marL="0" indent="0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pl-PL" sz="1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pl-PL" sz="1500" b="0" dirty="0">
                <a:latin typeface="Calibri" panose="020F0502020204030204" pitchFamily="34" charset="0"/>
                <a:cs typeface="Calibri" panose="020F0502020204030204" pitchFamily="34" charset="0"/>
              </a:rPr>
              <a:t>Na stronie internetowej Spółki udostępniona jest umowa kredytowa z EBI wraz z tłumaczeniem biegłego tłumacza</a:t>
            </a:r>
            <a:endParaRPr lang="pl-PL" sz="1500" b="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AAB4FD4-BC55-F200-B5DD-ABB8CB6BE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86021"/>
              </p:ext>
            </p:extLst>
          </p:nvPr>
        </p:nvGraphicFramePr>
        <p:xfrm>
          <a:off x="1259633" y="3284984"/>
          <a:ext cx="6624736" cy="1368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058">
                  <a:extLst>
                    <a:ext uri="{9D8B030D-6E8A-4147-A177-3AD203B41FA5}">
                      <a16:colId xmlns:a16="http://schemas.microsoft.com/office/drawing/2014/main" val="635509950"/>
                    </a:ext>
                  </a:extLst>
                </a:gridCol>
                <a:gridCol w="1535839">
                  <a:extLst>
                    <a:ext uri="{9D8B030D-6E8A-4147-A177-3AD203B41FA5}">
                      <a16:colId xmlns:a16="http://schemas.microsoft.com/office/drawing/2014/main" val="36156001"/>
                    </a:ext>
                  </a:extLst>
                </a:gridCol>
                <a:gridCol w="1535839">
                  <a:extLst>
                    <a:ext uri="{9D8B030D-6E8A-4147-A177-3AD203B41FA5}">
                      <a16:colId xmlns:a16="http://schemas.microsoft.com/office/drawing/2014/main" val="3753471176"/>
                    </a:ext>
                  </a:extLst>
                </a:gridCol>
              </a:tblGrid>
              <a:tr h="27363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Kredyt EBI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Transza 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Transza II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3060368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Żołnierzy Wyklętych/ E. </a:t>
                      </a:r>
                      <a:r>
                        <a:rPr lang="pl-PL" sz="1400" b="1" u="none" strike="noStrike" dirty="0" err="1">
                          <a:effectLst/>
                        </a:rPr>
                        <a:t>Zawackiej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>
                          <a:effectLst/>
                        </a:rPr>
                        <a:t>37 798 705,00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 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3672957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M. Cegłowskiej (TBS)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>
                          <a:effectLst/>
                        </a:rPr>
                        <a:t>8 461 492,00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>
                          <a:effectLst/>
                        </a:rPr>
                        <a:t>3 656 928,68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7659998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M. Cegłowskiej (NZDW)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>
                          <a:effectLst/>
                        </a:rPr>
                        <a:t> 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>
                          <a:effectLst/>
                        </a:rPr>
                        <a:t>36 706 328,32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5081574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46 260 197,00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40 363 257,00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8432029"/>
                  </a:ext>
                </a:extLst>
              </a:tr>
            </a:tbl>
          </a:graphicData>
        </a:graphic>
      </p:graphicFrame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E32BAE3C-62E4-08F2-C157-5F8F4AEFAF16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45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6157DDCA-2E83-EE53-4AAD-9F6453BAF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89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E5C8C-BC19-47D4-8F9D-86D7535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Pożyczka z Miasta Poznań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1AB839-A2FE-4316-457D-38E71AB8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Oprocentowanie zmienne. Ustalone na podstawie sumy stawki referencyjnej i wskaźnika oprocentowania, który w okresie 5 lat licząc od daty podpisania Porozumienia wynosi 1,09 </a:t>
            </a:r>
            <a:r>
              <a:rPr lang="pl-PL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p.p.p.a</a:t>
            </a: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/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Przepisy o pomocy publicznej. Brak możliwości udzielenia pożyczki na warunkach innych niż rynkowe </a:t>
            </a:r>
          </a:p>
          <a:p>
            <a:pPr marL="0" indent="0"/>
            <a:endParaRPr lang="pl-PL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49E6A9F6-5F36-89EA-F23F-560378F1590F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46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1337418C-E412-B521-9477-F9423C30D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7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E5C8C-BC19-47D4-8F9D-86D7535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Pożyczka z Miasta Poznań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1AB839-A2FE-4316-457D-38E71AB8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04" y="1133002"/>
            <a:ext cx="7520940" cy="3579849"/>
          </a:xfrm>
        </p:spPr>
        <p:txBody>
          <a:bodyPr>
            <a:normAutofit/>
          </a:bodyPr>
          <a:lstStyle/>
          <a:p>
            <a:pPr marL="0" indent="0" algn="just"/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Stała rata kapitałowo-odsetkowa. Jeżeli rośnie oprocentowanie, spada kapitał</a:t>
            </a:r>
          </a:p>
          <a:p>
            <a:pPr marL="0" indent="0" algn="just"/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Każda wcześniejsza spłata pożyczki możliwa przy spłacie przez wszystkich najemców jednocześnie.</a:t>
            </a:r>
          </a:p>
          <a:p>
            <a:pPr marL="0" indent="0"/>
            <a:endParaRPr lang="pl-PL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pl-PL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stronie internetowej Spółki udostępniona jest treść umów pożyczki z Miastem Poznań.</a:t>
            </a:r>
          </a:p>
          <a:p>
            <a:endParaRPr lang="pl-PL" sz="18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49E6A9F6-5F36-89EA-F23F-560378F1590F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47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1337418C-E412-B521-9477-F9423C30D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74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863759-9247-11EA-939A-D0537390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Zmiana oprocentowania </a:t>
            </a:r>
            <a:br>
              <a:rPr lang="pl-PL" dirty="0"/>
            </a:br>
            <a:r>
              <a:rPr lang="pl-PL" dirty="0"/>
              <a:t>Rozbieżności w Pismach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6C1C3-E509-A430-6594-557123B6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637472" cy="3579849"/>
          </a:xfrm>
        </p:spPr>
        <p:txBody>
          <a:bodyPr/>
          <a:lstStyle/>
          <a:p>
            <a:r>
              <a:rPr lang="pl-PL" dirty="0"/>
              <a:t>Km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zakresie terminu rewizji - sprostowanie w piśmie 10.02.2023 r. – omyłka pisarska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Oprocentowanie pożyczki jest zmienne i inne, niż oprocentowanie kredytu EBI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96178FC-E07F-CBA8-C88D-F4ADD00A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9" y="1103535"/>
            <a:ext cx="4330541" cy="273769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0537A0-E820-84D4-8DB2-61BDCFC61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96752"/>
            <a:ext cx="3700489" cy="2623235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535DAC39-413C-C30A-293F-260A0F1212D1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48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DFC064FA-9B0E-97C3-27A4-B317760B9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6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6E928-BD50-B150-0C90-B07FA08D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Stopy procentowe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740CD1-D479-B377-C4E0-76853959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063011"/>
            <a:ext cx="7520940" cy="3579849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/>
            <a:r>
              <a:rPr lang="pl-PL" dirty="0"/>
              <a:t>Plan rzeczowo-finansowy opracowywany w okresie wrzesień-listopad 2023r.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C582E99-1E3D-A666-A6C3-A76F52DD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57" y="914400"/>
            <a:ext cx="3353645" cy="153976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0B1DF7B-D2E0-10E9-9695-5FAA277B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852936"/>
            <a:ext cx="3625992" cy="216024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1E471FED-26D3-12E0-A4F7-6DB555230E18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49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CF1D77F8-5ACC-7323-5EE5-959193872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96282E8-7F84-3C8A-04AB-032E00FD79C9}"/>
              </a:ext>
            </a:extLst>
          </p:cNvPr>
          <p:cNvSpPr txBox="1"/>
          <p:nvPr/>
        </p:nvSpPr>
        <p:spPr>
          <a:xfrm>
            <a:off x="4539343" y="501749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https://www.bankier.pl/mieszkaniowe/stopy-procentowe/wibor</a:t>
            </a:r>
          </a:p>
        </p:txBody>
      </p:sp>
    </p:spTree>
    <p:extLst>
      <p:ext uri="{BB962C8B-B14F-4D97-AF65-F5344CB8AC3E}">
        <p14:creationId xmlns:p14="http://schemas.microsoft.com/office/powerpoint/2010/main" val="408777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C3F93D73-B7AA-4785-B918-447DAF9E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36550"/>
            <a:ext cx="7521575" cy="547688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</a:t>
            </a:r>
            <a:r>
              <a:rPr lang="pl-PL" sz="2400" dirty="0" err="1"/>
              <a:t>iI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DB7DDB21-51E9-1961-A7AD-A53FB3C00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461B0E4A-043F-D28F-AF45-928D609BD2FB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FC599F3-5E1A-034C-7CB0-CE98B69E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6">
            <a:extLst>
              <a:ext uri="{FF2B5EF4-FFF2-40B4-BE49-F238E27FC236}">
                <a16:creationId xmlns:a16="http://schemas.microsoft.com/office/drawing/2014/main" id="{3FCD1370-2A28-17C0-0B52-997C38DDD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280255"/>
              </p:ext>
            </p:extLst>
          </p:nvPr>
        </p:nvGraphicFramePr>
        <p:xfrm>
          <a:off x="800100" y="1053872"/>
          <a:ext cx="7543800" cy="3959300"/>
        </p:xfrm>
        <a:graphic>
          <a:graphicData uri="http://schemas.openxmlformats.org/drawingml/2006/table">
            <a:tbl>
              <a:tblPr/>
              <a:tblGrid>
                <a:gridCol w="4313534">
                  <a:extLst>
                    <a:ext uri="{9D8B030D-6E8A-4147-A177-3AD203B41FA5}">
                      <a16:colId xmlns:a16="http://schemas.microsoft.com/office/drawing/2014/main" val="705571701"/>
                    </a:ext>
                  </a:extLst>
                </a:gridCol>
                <a:gridCol w="1740652">
                  <a:extLst>
                    <a:ext uri="{9D8B030D-6E8A-4147-A177-3AD203B41FA5}">
                      <a16:colId xmlns:a16="http://schemas.microsoft.com/office/drawing/2014/main" val="2755600305"/>
                    </a:ext>
                  </a:extLst>
                </a:gridCol>
                <a:gridCol w="1489614">
                  <a:extLst>
                    <a:ext uri="{9D8B030D-6E8A-4147-A177-3AD203B41FA5}">
                      <a16:colId xmlns:a16="http://schemas.microsoft.com/office/drawing/2014/main" val="2107277440"/>
                    </a:ext>
                  </a:extLst>
                </a:gridCol>
              </a:tblGrid>
              <a:tr h="47262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 (zł/m2/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msc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8261"/>
                  </a:ext>
                </a:extLst>
              </a:tr>
              <a:tr h="276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24441"/>
                  </a:ext>
                </a:extLst>
              </a:tr>
              <a:tr h="27643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1 436 370,78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159010"/>
                  </a:ext>
                </a:extLst>
              </a:tr>
              <a:tr h="27643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491 660,78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740397"/>
                  </a:ext>
                </a:extLst>
              </a:tr>
              <a:tr h="27643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804 070,00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424918"/>
                  </a:ext>
                </a:extLst>
              </a:tr>
              <a:tr h="5439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Wyrównanie w związku z opóźnieniem wprowadzenia stawki od V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140 640,00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482692"/>
                  </a:ext>
                </a:extLst>
              </a:tr>
              <a:tr h="27643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677 052,26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78931"/>
                  </a:ext>
                </a:extLst>
              </a:tr>
              <a:tr h="47262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1 128 248,24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64726"/>
                  </a:ext>
                </a:extLst>
              </a:tr>
              <a:tr h="276437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846 798,55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206059"/>
                  </a:ext>
                </a:extLst>
              </a:tr>
              <a:tr h="276437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281 449,69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130573"/>
                  </a:ext>
                </a:extLst>
              </a:tr>
              <a:tr h="267520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0636"/>
                  </a:ext>
                </a:extLst>
              </a:tr>
              <a:tr h="267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PUM = 15.795,48 m2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0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20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3F54B-6FBC-9B5A-4FB4-29AFE59F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Zysk za rok obrotowy 2021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626FDE-417C-A997-18E4-EF2497CC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529" y="1100628"/>
            <a:ext cx="3117919" cy="4560620"/>
          </a:xfrm>
        </p:spPr>
        <p:txBody>
          <a:bodyPr>
            <a:normAutofit/>
          </a:bodyPr>
          <a:lstStyle/>
          <a:p>
            <a:pPr marL="0" indent="0"/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Zysk netto w kwocie 3,9 mln zł został wygenerowany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rachunkowo, co </a:t>
            </a:r>
            <a:r>
              <a:rPr lang="pl-PL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oznacza powstania nadwyżki środków pieniężnych.</a:t>
            </a:r>
            <a:endParaRPr lang="pl-PL" sz="20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/>
            <a:endParaRPr lang="pl-PL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/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Zysk generowany przez Spółkę  jest ustawowo dozwolony</a:t>
            </a:r>
          </a:p>
          <a:p>
            <a:pPr marL="0" indent="0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3144E1-17A5-EE88-34D4-EC7CC49A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4946977" cy="4186546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FD6958D9-08F9-4865-E7F9-AA3EB45E520C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50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C8B30C88-47F5-175A-045D-B61F7D524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4687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87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1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157192"/>
            <a:ext cx="3186066" cy="177783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60F92B-CBE9-C38E-8E2C-E71F29CB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8456" y="1012690"/>
            <a:ext cx="7781488" cy="371246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FUNDUSZ REMONTOWY</a:t>
            </a:r>
          </a:p>
          <a:p>
            <a:pPr marL="0" indent="0"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USTERKI</a:t>
            </a: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1E1D9731-4808-4D24-B75C-E3986C38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51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6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48640"/>
          </a:xfrm>
        </p:spPr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Fundusz remontowy</a:t>
            </a: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52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56" y="881296"/>
            <a:ext cx="7503710" cy="3918907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podwyższenie środków na fundusz remontowy wynika </a:t>
            </a:r>
            <a:r>
              <a:rPr lang="pl-PL" sz="2400" b="0" dirty="0">
                <a:latin typeface="Calibri" panose="020F0502020204030204" pitchFamily="34" charset="0"/>
                <a:ea typeface="Times New Roman" panose="02020603050405020304" pitchFamily="18" charset="0"/>
              </a:rPr>
              <a:t>z </a:t>
            </a:r>
            <a:r>
              <a:rPr lang="pl-PL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rosnących kosztów prac remontowo-budowlanych oraz przyszłych modernizacji (</a:t>
            </a:r>
            <a:r>
              <a:rPr lang="pl-PL" sz="2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fotowoltaika</a:t>
            </a:r>
            <a:r>
              <a:rPr lang="pl-PL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monitoring itp.)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środki te są zbierane i </a:t>
            </a:r>
            <a:r>
              <a:rPr lang="pl-PL" sz="2400" b="0" dirty="0">
                <a:latin typeface="Calibri" panose="020F0502020204030204" pitchFamily="34" charset="0"/>
                <a:ea typeface="Times New Roman" panose="02020603050405020304" pitchFamily="18" charset="0"/>
              </a:rPr>
              <a:t>będą wykorzystywane na potrzeby danego budynku.</a:t>
            </a:r>
            <a:endParaRPr lang="pl-P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56B22B9-969E-3E68-B544-9156F0323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7849"/>
              </p:ext>
            </p:extLst>
          </p:nvPr>
        </p:nvGraphicFramePr>
        <p:xfrm>
          <a:off x="741834" y="3235346"/>
          <a:ext cx="7670648" cy="1777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881">
                  <a:extLst>
                    <a:ext uri="{9D8B030D-6E8A-4147-A177-3AD203B41FA5}">
                      <a16:colId xmlns:a16="http://schemas.microsoft.com/office/drawing/2014/main" val="3098608181"/>
                    </a:ext>
                  </a:extLst>
                </a:gridCol>
                <a:gridCol w="2169476">
                  <a:extLst>
                    <a:ext uri="{9D8B030D-6E8A-4147-A177-3AD203B41FA5}">
                      <a16:colId xmlns:a16="http://schemas.microsoft.com/office/drawing/2014/main" val="3959480129"/>
                    </a:ext>
                  </a:extLst>
                </a:gridCol>
                <a:gridCol w="2421291">
                  <a:extLst>
                    <a:ext uri="{9D8B030D-6E8A-4147-A177-3AD203B41FA5}">
                      <a16:colId xmlns:a16="http://schemas.microsoft.com/office/drawing/2014/main" val="4114877486"/>
                    </a:ext>
                  </a:extLst>
                </a:gridCol>
              </a:tblGrid>
              <a:tr h="961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</a:rPr>
                        <a:t>Przykładowe mieszkanie o średniej powierzchni 55m2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</a:rPr>
                        <a:t>Środki na fundusz remontowy zebrane rocznie w zł.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200" dirty="0">
                          <a:effectLst/>
                        </a:rPr>
                        <a:t>Środki na fundusz remontowy zebrane przez okres 10 lat w zł.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2543253"/>
                  </a:ext>
                </a:extLst>
              </a:tr>
              <a:tr h="40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200">
                          <a:effectLst/>
                        </a:rPr>
                        <a:t>stawka 0,10 zł/m</a:t>
                      </a:r>
                      <a:r>
                        <a:rPr lang="pl-PL" sz="1200" baseline="30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effectLst/>
                        </a:rPr>
                        <a:t>66,00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effectLst/>
                        </a:rPr>
                        <a:t>660,00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51815082"/>
                  </a:ext>
                </a:extLst>
              </a:tr>
              <a:tr h="40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200">
                          <a:effectLst/>
                        </a:rPr>
                        <a:t>stawka 0,60 zł/m</a:t>
                      </a:r>
                      <a:r>
                        <a:rPr lang="pl-PL" sz="1200" baseline="30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effectLst/>
                        </a:rPr>
                        <a:t>396,00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effectLst/>
                        </a:rPr>
                        <a:t>3 960,00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391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56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FE4F6-6BBF-720F-65B6-F15320AB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7873F9-876B-C987-FD86-F311EE7A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USTERKI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FCD32A6C-7CD3-C264-DD76-B37624513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304F2E1C-7DBF-E892-CF38-D562E0A0D9BA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53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86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7DD45C1-7C01-6977-F586-137D96BBB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52736"/>
            <a:ext cx="4505999" cy="3910711"/>
          </a:xfr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55C571AC-778E-AA0A-5162-EFCF914A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55698"/>
            <a:ext cx="7521575" cy="549275"/>
          </a:xfrm>
        </p:spPr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USTERKI - komentarz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DB88F4F-F8AA-6E2D-6B24-F6661FB64765}"/>
              </a:ext>
            </a:extLst>
          </p:cNvPr>
          <p:cNvSpPr txBox="1"/>
          <p:nvPr/>
        </p:nvSpPr>
        <p:spPr>
          <a:xfrm>
            <a:off x="5484067" y="630335"/>
            <a:ext cx="26163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przedstawionego pisma w pkt 5 wynika, że przed wykonaniem ogrodzenia najemcy mają przekazać Spółce projekt posadowienia go na gruncie. Do dzisiaj Spółka nie otrzymała do akceptacji wymaganych  projektów ogrodzeń ogródków</a:t>
            </a:r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F54EA1CE-F485-476E-C0AC-34A870F1B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13387"/>
            <a:ext cx="3186066" cy="1777830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0DED9523-9B87-CD17-3620-23F61C997528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54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48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84001-636E-DD41-0F5B-854DB588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9684BB6-186B-1130-4181-4D4ABB10F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052736"/>
            <a:ext cx="4493294" cy="309634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6951788-FF76-7243-8EFF-A4F703AEDDFA}"/>
              </a:ext>
            </a:extLst>
          </p:cNvPr>
          <p:cNvSpPr txBox="1"/>
          <p:nvPr/>
        </p:nvSpPr>
        <p:spPr>
          <a:xfrm>
            <a:off x="4860032" y="1340768"/>
            <a:ext cx="4266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Usterki związane z wodą przedstawiają wydarzenia, które miały miejsce po ulewie w 2021 roku kiedy przez 3 godziny przechodziła największa czerwcowa ulewa w historii pomiarów. W ciągu zaledwie 30 minut spadły tam 64 litry deszczu na metr kwadratowy.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AE65FD9-4C2D-FE34-E01D-7A9FC12ED69E}"/>
              </a:ext>
            </a:extLst>
          </p:cNvPr>
          <p:cNvSpPr txBox="1"/>
          <p:nvPr/>
        </p:nvSpPr>
        <p:spPr>
          <a:xfrm>
            <a:off x="2051720" y="37170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Widoczny fragment płotu ograniczającego spływ wody postawiony bez zatwierdzenia Spółki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C0B86AD-D89F-9617-5DF2-4F40DFB8B119}"/>
              </a:ext>
            </a:extLst>
          </p:cNvPr>
          <p:cNvCxnSpPr/>
          <p:nvPr/>
        </p:nvCxnSpPr>
        <p:spPr>
          <a:xfrm flipH="1" flipV="1">
            <a:off x="1403648" y="1340768"/>
            <a:ext cx="792088" cy="23762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C69C435B-B81F-F574-787B-1D4943155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0FE434A3-9367-3F2B-9D40-BD4811FB9C74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55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55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854A47D-7281-BE59-2F88-2C7C12449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492005"/>
            <a:ext cx="7521575" cy="2796077"/>
          </a:xfr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E613164-75D6-5CED-C3FE-A0578554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025869-0920-3FDA-3EFA-7B71E838EAD8}"/>
              </a:ext>
            </a:extLst>
          </p:cNvPr>
          <p:cNvSpPr txBox="1"/>
          <p:nvPr/>
        </p:nvSpPr>
        <p:spPr>
          <a:xfrm>
            <a:off x="17782" y="4288083"/>
            <a:ext cx="910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Zdjęcia nieaktualne usterka usunięta.</a:t>
            </a:r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33D6B9F4-85FB-D22D-C405-D0786EF8A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9BA4F47F-3A66-8116-013D-F441963D6EA6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56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92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536C2-9167-D8C4-7004-7787059D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819EA59-1626-59F9-9235-A2E6D6B1E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4541914" cy="2940022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C1BCF52-A13A-7E12-5649-E0ECE72B8742}"/>
              </a:ext>
            </a:extLst>
          </p:cNvPr>
          <p:cNvSpPr txBox="1"/>
          <p:nvPr/>
        </p:nvSpPr>
        <p:spPr>
          <a:xfrm>
            <a:off x="5508104" y="1412776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Zdjęcie nieaktualne.</a:t>
            </a:r>
          </a:p>
          <a:p>
            <a:pPr algn="just"/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Wiosną 2022 został położony dodatkowy system drenażowy odprowadzający wodę - do dzisiaj nie ma żadnych zgłoszeń w tym temacie.</a:t>
            </a:r>
            <a:b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E8EF873C-72AC-44FB-CA02-CF14A2418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2B478F88-D1D6-D397-31DF-FF13134B01A3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57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3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85A94-2B2B-DAEA-0588-09F13EA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0096E4F-0CBA-CFD2-314B-811774400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08" y="1412776"/>
            <a:ext cx="5599022" cy="3189316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A79F89A-200E-D212-F318-B98C998DB6B4}"/>
              </a:ext>
            </a:extLst>
          </p:cNvPr>
          <p:cNvSpPr txBox="1"/>
          <p:nvPr/>
        </p:nvSpPr>
        <p:spPr>
          <a:xfrm>
            <a:off x="5891752" y="942680"/>
            <a:ext cx="3234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Izolacja wokół wyłazu dachowego podlega gwarancji i gwarant jest odpowiedzialny za usunięcie problemu. </a:t>
            </a:r>
          </a:p>
          <a:p>
            <a:pPr algn="just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Tak też jest w przypadku</a:t>
            </a:r>
            <a:b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przedmiotowego wyłazu dachowego, który faktycznie był już naprawiany. </a:t>
            </a: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3EB51DAB-391B-5F63-C49F-5FB35EBB4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0E6D40EF-E96A-4340-6BCB-4165CD7CD1C2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58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19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85A94-2B2B-DAEA-0588-09F13EA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0D0FCCF-0990-A838-DA38-7A31587A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5">
            <a:extLst>
              <a:ext uri="{FF2B5EF4-FFF2-40B4-BE49-F238E27FC236}">
                <a16:creationId xmlns:a16="http://schemas.microsoft.com/office/drawing/2014/main" id="{B06BD17C-6960-ED79-5E86-EAD5BB65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0" y="1101715"/>
            <a:ext cx="4823280" cy="357981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03A058D-12F7-DAF8-1FC2-8C41E987AE7E}"/>
              </a:ext>
            </a:extLst>
          </p:cNvPr>
          <p:cNvSpPr txBox="1"/>
          <p:nvPr/>
        </p:nvSpPr>
        <p:spPr>
          <a:xfrm>
            <a:off x="5646240" y="914400"/>
            <a:ext cx="2958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zdjęciu wskazującym na problem z wilgocią (o ile jest to lokal 11/5), usterka związana jest z nieszczelnością w brodziku. Usterka usunięta, ponadto została wymieniona opaska oraz drzwi. Problem już nie występuje. </a:t>
            </a: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B7BE0CCE-997B-7D78-54C6-39D54A21C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3D8040DA-DA1D-45B2-C2CB-A65E78820CD1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59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6E31BDA0-FDF0-4426-A0B2-843E5A2B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202282"/>
            <a:ext cx="8280919" cy="644178"/>
          </a:xfrm>
        </p:spPr>
        <p:txBody>
          <a:bodyPr/>
          <a:lstStyle/>
          <a:p>
            <a:pPr algn="ctr"/>
            <a:r>
              <a:rPr lang="pl-PL" sz="2400" dirty="0"/>
              <a:t>KALKULACJA STAWKI CZYNSZU – TBS UL. M. CEGŁOWSKIEJ</a:t>
            </a:r>
            <a:endParaRPr lang="pl-PL" sz="2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F2E5B46C-C02B-A68E-C1AC-F3123359F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9E986778-5394-28A8-887C-7C2A7B135785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6</a:t>
            </a:fld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8" name="Symbol zastępczy zawartości 5">
            <a:extLst>
              <a:ext uri="{FF2B5EF4-FFF2-40B4-BE49-F238E27FC236}">
                <a16:creationId xmlns:a16="http://schemas.microsoft.com/office/drawing/2014/main" id="{8832CFB8-63B0-D3B5-CE33-BB43448F6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802446"/>
              </p:ext>
            </p:extLst>
          </p:nvPr>
        </p:nvGraphicFramePr>
        <p:xfrm>
          <a:off x="822325" y="1100138"/>
          <a:ext cx="7422084" cy="3697011"/>
        </p:xfrm>
        <a:graphic>
          <a:graphicData uri="http://schemas.openxmlformats.org/drawingml/2006/table">
            <a:tbl>
              <a:tblPr/>
              <a:tblGrid>
                <a:gridCol w="3937918">
                  <a:extLst>
                    <a:ext uri="{9D8B030D-6E8A-4147-A177-3AD203B41FA5}">
                      <a16:colId xmlns:a16="http://schemas.microsoft.com/office/drawing/2014/main" val="2749643070"/>
                    </a:ext>
                  </a:extLst>
                </a:gridCol>
                <a:gridCol w="1928445">
                  <a:extLst>
                    <a:ext uri="{9D8B030D-6E8A-4147-A177-3AD203B41FA5}">
                      <a16:colId xmlns:a16="http://schemas.microsoft.com/office/drawing/2014/main" val="3805833740"/>
                    </a:ext>
                  </a:extLst>
                </a:gridCol>
                <a:gridCol w="1555721">
                  <a:extLst>
                    <a:ext uri="{9D8B030D-6E8A-4147-A177-3AD203B41FA5}">
                      <a16:colId xmlns:a16="http://schemas.microsoft.com/office/drawing/2014/main" val="2289199474"/>
                    </a:ext>
                  </a:extLst>
                </a:gridCol>
              </a:tblGrid>
              <a:tr h="69871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SKŁADNIKI STAWKI CZYNSZU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 maja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34726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085640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eksploatacji nieruchomości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253 022,84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46297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a) koszty ogólnego zarządu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117 987,84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10904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b) koszty eksploatacji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101 535,00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263651"/>
                  </a:ext>
                </a:extLst>
              </a:tr>
              <a:tr h="5395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c) Wyrównanie w związku z opóźnieniem wprowadzenia stawki od V 2023 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33 500,00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729143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Koszty remontów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27 292,10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38117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Spłata zobowiązań związanych z budową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581 570,87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20858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kapitału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386 834,10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06204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tym spłata odsetek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194 736,77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41060"/>
                  </a:ext>
                </a:extLst>
              </a:tr>
              <a:tr h="265336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98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1130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85A94-2B2B-DAEA-0588-09F13EA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5C7B4FE-910B-E62F-F640-33A6639DB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07379"/>
            <a:ext cx="5328592" cy="3579812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D67CD77-EE0B-FA24-A7C1-8972300CF33D}"/>
              </a:ext>
            </a:extLst>
          </p:cNvPr>
          <p:cNvSpPr txBox="1"/>
          <p:nvPr/>
        </p:nvSpPr>
        <p:spPr>
          <a:xfrm>
            <a:off x="5724128" y="1207378"/>
            <a:ext cx="34020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Przypadki plam na suficie. Usterka z początkowych miesięcy eksploatacji. Woda z etapu budowy pozostawała w elementach stropu i tworzyła niemożliwe do zamalowania plamy. Usterki tego typu zostały usunięte już dawno temu.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9825188D-46F6-7592-6368-02790D9A9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5C5EA84A-E088-4F05-2C9E-06DF8D705FB5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60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89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85A94-2B2B-DAEA-0588-09F13EA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D7B821A-6C49-6913-735C-4EDE495E2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88846"/>
            <a:ext cx="4752528" cy="3579812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FACAF9E-C77A-F08C-B6D5-C5BC9B9B5D0C}"/>
              </a:ext>
            </a:extLst>
          </p:cNvPr>
          <p:cNvSpPr txBox="1"/>
          <p:nvPr/>
        </p:nvSpPr>
        <p:spPr>
          <a:xfrm>
            <a:off x="5346374" y="1340768"/>
            <a:ext cx="3186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Określenie „budynki pracują" w odniesieniu do zaprezentowanych zdjęć jest niewłaściwe. Odspojenia tynku w przedmiotowym mieszkaniu były efektem niewłaściwego wykonania powłok tynkarskich i naprawione bezzwłocznie (na osiedlu 5MW wystąpiły takie 3 przypadki) – zdjęcie nieaktualne.</a:t>
            </a: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1B29C6B8-DF0B-9CB8-B8BE-42F732500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1CC22C79-851D-9D33-A720-7674ADE98BCE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61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479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85A94-2B2B-DAEA-0588-09F13EA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USterki</a:t>
            </a:r>
            <a:r>
              <a:rPr lang="pl-PL" dirty="0"/>
              <a:t> – komentarz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01DDEC2-E947-DDFA-8006-FD691FBE8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5137931" cy="357981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9C8F0ED-F14C-DE99-C182-FDB6CF2C3298}"/>
              </a:ext>
            </a:extLst>
          </p:cNvPr>
          <p:cNvSpPr txBox="1"/>
          <p:nvPr/>
        </p:nvSpPr>
        <p:spPr>
          <a:xfrm>
            <a:off x="5717892" y="1052736"/>
            <a:ext cx="3186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Inwestycja realizowana w sąsiedztwie droga i chodnik znajduje się we władaniu ZDM. Wykonawca jest odpowiedzialny za wszelkie uszkodzenia spowodowane swoimi pracami.</a:t>
            </a: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1B23615C-7763-6274-EA66-E128672C4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584EF457-4A6D-971C-13D3-BDB76E525147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62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040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6395B-8498-E249-B34E-EE8176A7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OŚWIADCZENIE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4E22EB-C02E-644D-B2D7-50D75B192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SPÓŁKA POTWIERDZA REALIZACJĘ WSZYSTKICH PROPOZYCJI DZIAŁAŃ, KTÓRE BYŁY DOTYCHCZAS PREZENTOWANE NA KOMISJI TRANSPORTU I POLITYKI MIESZKANIOWEJ</a:t>
            </a: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:a16="http://schemas.microsoft.com/office/drawing/2014/main" id="{4FB88436-CA8A-209A-C961-FDF693969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42368AD7-983B-E41E-ACF4-5DC296B047DC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63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72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CFDD5-FF75-92CB-AE72-0EA1F50A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sz="2400" dirty="0"/>
            </a:br>
            <a:r>
              <a:rPr lang="pl-PL" sz="2400" dirty="0"/>
              <a:t>„wakacje od zwiększonych odsetek” – </a:t>
            </a:r>
            <a:br>
              <a:rPr lang="pl-PL" sz="2400" dirty="0"/>
            </a:br>
            <a:r>
              <a:rPr lang="pl-PL" sz="2400" dirty="0"/>
              <a:t>ul. Żołnierzy wyklętych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895B27-8164-95FE-23B6-350342F91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56" y="1100628"/>
            <a:ext cx="7372748" cy="3579849"/>
          </a:xfrm>
        </p:spPr>
        <p:txBody>
          <a:bodyPr>
            <a:normAutofit/>
          </a:bodyPr>
          <a:lstStyle/>
          <a:p>
            <a:pPr marL="0" indent="0" algn="just"/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Wyższe odsetki za 2022 r. i 2023 r. – czasowe finansowanie przez Spółkę niemal 0,8 mln zł - rozłożenie w czasie odsetek za 2022 r. i 2023 r. w stawce czynszu najmu na lata 2022-2026. </a:t>
            </a:r>
          </a:p>
          <a:p>
            <a:pPr marL="0" indent="0" algn="just"/>
            <a:r>
              <a:rPr lang="pl-PL" sz="2200" b="0" dirty="0"/>
              <a:t>							</a:t>
            </a:r>
            <a:r>
              <a:rPr lang="pl-PL" sz="1400" b="0" dirty="0"/>
              <a:t>zł/</a:t>
            </a:r>
            <a:r>
              <a:rPr lang="pl-PL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pl-PL" sz="1400" b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l-PL" sz="1400" b="0" dirty="0"/>
              <a:t>/mc</a:t>
            </a:r>
          </a:p>
          <a:p>
            <a:pPr marL="0" indent="0" algn="just"/>
            <a:r>
              <a:rPr lang="pl-PL" sz="400" b="0" dirty="0"/>
              <a:t>						</a:t>
            </a:r>
            <a:endParaRPr lang="pl-PL" b="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C71112F-931F-2221-0164-E9811C317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09667"/>
            <a:ext cx="3186066" cy="1777830"/>
          </a:xfrm>
          <a:prstGeom prst="rect">
            <a:avLst/>
          </a:prstGeom>
        </p:spPr>
      </p:pic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8B1A0646-1842-A87F-2C93-EDF7C96B4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99535"/>
              </p:ext>
            </p:extLst>
          </p:nvPr>
        </p:nvGraphicFramePr>
        <p:xfrm>
          <a:off x="885625" y="2656044"/>
          <a:ext cx="7372749" cy="172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278">
                  <a:extLst>
                    <a:ext uri="{9D8B030D-6E8A-4147-A177-3AD203B41FA5}">
                      <a16:colId xmlns:a16="http://schemas.microsoft.com/office/drawing/2014/main" val="580392865"/>
                    </a:ext>
                  </a:extLst>
                </a:gridCol>
                <a:gridCol w="1680167">
                  <a:extLst>
                    <a:ext uri="{9D8B030D-6E8A-4147-A177-3AD203B41FA5}">
                      <a16:colId xmlns:a16="http://schemas.microsoft.com/office/drawing/2014/main" val="796611874"/>
                    </a:ext>
                  </a:extLst>
                </a:gridCol>
                <a:gridCol w="1446152">
                  <a:extLst>
                    <a:ext uri="{9D8B030D-6E8A-4147-A177-3AD203B41FA5}">
                      <a16:colId xmlns:a16="http://schemas.microsoft.com/office/drawing/2014/main" val="3968391886"/>
                    </a:ext>
                  </a:extLst>
                </a:gridCol>
                <a:gridCol w="1446152">
                  <a:extLst>
                    <a:ext uri="{9D8B030D-6E8A-4147-A177-3AD203B41FA5}">
                      <a16:colId xmlns:a16="http://schemas.microsoft.com/office/drawing/2014/main" val="4283908580"/>
                    </a:ext>
                  </a:extLst>
                </a:gridCol>
              </a:tblGrid>
              <a:tr h="55359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V 2023-</a:t>
                      </a:r>
                      <a:br>
                        <a:rPr lang="pl-PL" dirty="0"/>
                      </a:br>
                      <a:r>
                        <a:rPr lang="pl-PL" dirty="0"/>
                        <a:t>XII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2024 </a:t>
                      </a: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2025 – 2026 </a:t>
                      </a: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727729"/>
                  </a:ext>
                </a:extLst>
              </a:tr>
              <a:tr h="500869">
                <a:tc>
                  <a:txBody>
                    <a:bodyPr/>
                    <a:lstStyle/>
                    <a:p>
                      <a:r>
                        <a:rPr lang="pl-PL" sz="1600" dirty="0"/>
                        <a:t>Wariant czynszu bez „wakacji”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37,75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83056"/>
                  </a:ext>
                </a:extLst>
              </a:tr>
              <a:tr h="500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Wariant czynszu z „wakacjami”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31,86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34,60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08630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86626F7-95A9-A1CB-E33B-428A6AA48D9A}"/>
              </a:ext>
            </a:extLst>
          </p:cNvPr>
          <p:cNvSpPr txBox="1"/>
          <p:nvPr/>
        </p:nvSpPr>
        <p:spPr>
          <a:xfrm>
            <a:off x="983709" y="4406067"/>
            <a:ext cx="719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/>
            <a:r>
              <a:rPr lang="pl-PL" sz="1600" dirty="0">
                <a:solidFill>
                  <a:srgbClr val="FF0000"/>
                </a:solidFill>
              </a:rPr>
              <a:t>*</a:t>
            </a:r>
            <a:r>
              <a:rPr lang="pl-PL" sz="1600" i="1" dirty="0">
                <a:solidFill>
                  <a:srgbClr val="FF0000"/>
                </a:solidFill>
              </a:rPr>
              <a:t>przy spadku oprocentowania pożyczki do poziomu 7% w skali roku </a:t>
            </a:r>
            <a:br>
              <a:rPr lang="pl-PL" sz="1600" i="1" dirty="0">
                <a:solidFill>
                  <a:srgbClr val="FF0000"/>
                </a:solidFill>
              </a:rPr>
            </a:br>
            <a:r>
              <a:rPr lang="pl-PL" sz="1600" i="1" dirty="0">
                <a:solidFill>
                  <a:srgbClr val="FF0000"/>
                </a:solidFill>
              </a:rPr>
              <a:t>i niezmienności pozostałych elementów stawki czynszu</a:t>
            </a:r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36FF4CFD-2879-90CF-68A4-C094245B4593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64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8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1FF29-52B3-8418-145C-B7E69F07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Migracja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6B3D90-2C6D-A564-DAE6-03D755DD4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l-PL" dirty="0"/>
          </a:p>
          <a:p>
            <a:r>
              <a:rPr lang="pl-PL" sz="1800" dirty="0">
                <a:latin typeface="Arial" panose="020B0604020202020204" pitchFamily="34" charset="0"/>
              </a:rPr>
              <a:t>    </a:t>
            </a:r>
          </a:p>
          <a:p>
            <a:r>
              <a:rPr lang="pl-PL" sz="1800" dirty="0">
                <a:latin typeface="Arial" panose="020B0604020202020204" pitchFamily="34" charset="0"/>
              </a:rPr>
              <a:t>   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Uchwałą z dnia 7 marca 2023 r. Nr </a:t>
            </a:r>
            <a:r>
              <a:rPr lang="pl-PL" sz="9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LXXX/1453/VIII/2023 Rada Miasta Poznania </a:t>
            </a: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sz="9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ozszerzono kryterium pierwszeństwa oceny punktowej wniosków osób ubiegających się o udział w programie "</a:t>
            </a:r>
            <a:r>
              <a:rPr lang="pl-PL" sz="9600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POZnań</a:t>
            </a:r>
            <a:r>
              <a:rPr lang="pl-PL" sz="9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i zamieszkaj”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brak obowiązku przywrócenia do stanu pierwotnego wynajmowanego lokalu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9600" b="0" dirty="0">
                <a:latin typeface="Calibri" panose="020F0502020204030204" pitchFamily="34" charset="0"/>
                <a:cs typeface="Calibri" panose="020F0502020204030204" pitchFamily="34" charset="0"/>
              </a:rPr>
              <a:t>zwrot kapitału spłaconego w czynszu</a:t>
            </a:r>
          </a:p>
          <a:p>
            <a:endParaRPr lang="pl-PL" sz="9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dirty="0">
              <a:effectLst/>
              <a:latin typeface="Arial" panose="020B0604020202020204" pitchFamily="34" charset="0"/>
            </a:endParaRPr>
          </a:p>
          <a:p>
            <a:r>
              <a:rPr lang="pl-PL" sz="1800" dirty="0">
                <a:effectLst/>
                <a:latin typeface="Arial" panose="020B0604020202020204" pitchFamily="34" charset="0"/>
              </a:rPr>
              <a:t> </a:t>
            </a:r>
            <a:endParaRPr lang="pl-PL" dirty="0"/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8AE01688-4A4B-5F71-968A-155EB93A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65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40267820-51FB-639B-73F1-7BAA2244A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22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1697A-F8D6-0434-0F45-E485A3FD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wniosek o wykup mieszkania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127C5EB9-84A5-FAF4-7F5D-BEB43F3F9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24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719CDF4-ACCF-33E9-D8CE-8779ACE72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sz="24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§9 Regulaminu Programu „Mieszkanie na Wynajem z Dojściem do Własności” realizowanego w ramach inwestycji przy ul. Koszalińskiej w Poznaniu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cs typeface="Calibri" panose="020F0502020204030204" pitchFamily="34" charset="0"/>
              </a:rPr>
              <a:t>Planowana zmiana Regulaminu - termin składania oświadczeń o wykupie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listopad 2024 r.</a:t>
            </a:r>
          </a:p>
          <a:p>
            <a:endParaRPr lang="pl-PL" sz="2400" b="0" dirty="0"/>
          </a:p>
        </p:txBody>
      </p:sp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A787E9A5-3AF6-8E21-5FC7-3C614CA0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66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7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Renegocjacje umowy z EBI</a:t>
            </a:r>
            <a:endParaRPr lang="pl-PL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/>
          </a:bodyPr>
          <a:lstStyle/>
          <a:p>
            <a:pPr marL="0" indent="0" algn="just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Propozycje przedstawione przez Spółkę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rozpatrzenie możliwości renegocjacji oprocentowania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skrócenie okresu rewizji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dirty="0">
                <a:latin typeface="Calibri" panose="020F0502020204030204" pitchFamily="34" charset="0"/>
                <a:ea typeface="Calibri" panose="020F0502020204030204" pitchFamily="34" charset="0"/>
              </a:rPr>
              <a:t>zaproponowanie przez EBI instrumentu, zbliżonego do wakacji kredytowych</a:t>
            </a: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CD8BDC7C-BD8C-E2A4-BF1B-A4C6EC6A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67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97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E189B-B217-9AE3-46BD-864F2122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Optymalizacja kosztów eksploatacji zasobu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6544D-62E6-E311-39DE-343CF6A8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Rada PTBS - organ konsultacyjny z przedstawicielami najemców;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ustalenia w zakresie eksploatacji i remontów: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estetyki zasobów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trzymanie porządku i czystości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utrzymanie terenów zielonych</a:t>
            </a:r>
            <a:endParaRPr lang="pl-PL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/>
          </a:p>
        </p:txBody>
      </p:sp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F47DFB8D-D076-E1A6-C100-38944E3D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68</a:t>
            </a:fld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" name="Symbol zastępczy zawartości 3">
            <a:extLst>
              <a:ext uri="{FF2B5EF4-FFF2-40B4-BE49-F238E27FC236}">
                <a16:creationId xmlns:a16="http://schemas.microsoft.com/office/drawing/2014/main" id="{B8189B18-6A0E-C849-C2B7-574F7FB76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62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570B8-E50E-A8B0-AE51-00FEB903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Dodatkowe ROZWIĄZANIA </a:t>
            </a:r>
            <a:br>
              <a:rPr lang="pl-PL" dirty="0"/>
            </a:br>
            <a:r>
              <a:rPr lang="pl-PL" dirty="0"/>
              <a:t>ochronne DLA NAJEMCÓW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270C4D-99F8-7B2D-8450-503EC013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59436" lvl="2" indent="0" algn="just">
              <a:buNone/>
            </a:pP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59436" lvl="2" indent="0" algn="just">
              <a:buNone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Prawomocne rozstrzygnięcie Sądu na korzyść najemcy </a:t>
            </a:r>
            <a:b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zakresie nieprawidłowości w kalkulacji zmiany stawki czynszu - korekta dla wszystkich pozostałych najemców </a:t>
            </a:r>
            <a:r>
              <a:rPr lang="pl-PL" sz="2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danego zasobu.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b="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B38B196-E995-36D3-FA16-6F9FE4F12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CDBE5BBE-6718-7E5B-E743-1644067EF59F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69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864096"/>
          </a:xfrm>
        </p:spPr>
        <p:txBody>
          <a:bodyPr/>
          <a:lstStyle/>
          <a:p>
            <a:pPr algn="ctr"/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Koszty ogólnego zarządu wliczane do stawki czynszu </a:t>
            </a:r>
            <a:endParaRPr lang="pl-PL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BCF06F-5E8A-390B-68A2-94AB7B1A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5301208"/>
            <a:ext cx="502920" cy="50292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t>7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8A97AF-23B8-9445-3D21-E7167A00A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TBS II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ul. M. Cegłowskiej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998028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67544" y="404664"/>
            <a:ext cx="5212080" cy="1089427"/>
          </a:xfrm>
        </p:spPr>
        <p:txBody>
          <a:bodyPr/>
          <a:lstStyle/>
          <a:p>
            <a:r>
              <a:rPr lang="pl-PL" sz="3600" dirty="0"/>
              <a:t>Dziękuję za uwagę</a:t>
            </a:r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53" y="1800604"/>
            <a:ext cx="40004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FB9FB9B-B256-44A6-9C0D-915BB20DF791}"/>
              </a:ext>
            </a:extLst>
          </p:cNvPr>
          <p:cNvSpPr txBox="1"/>
          <p:nvPr/>
        </p:nvSpPr>
        <p:spPr>
          <a:xfrm>
            <a:off x="2195736" y="11663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– PLAN 2023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F2F19B4-F867-42D5-81A0-E70AAEC996AE}"/>
              </a:ext>
            </a:extLst>
          </p:cNvPr>
          <p:cNvGraphicFramePr>
            <a:graphicFrameLocks noGrp="1"/>
          </p:cNvGraphicFramePr>
          <p:nvPr/>
        </p:nvGraphicFramePr>
        <p:xfrm>
          <a:off x="1295636" y="764704"/>
          <a:ext cx="6552728" cy="3960436"/>
        </p:xfrm>
        <a:graphic>
          <a:graphicData uri="http://schemas.openxmlformats.org/drawingml/2006/table">
            <a:tbl>
              <a:tblPr/>
              <a:tblGrid>
                <a:gridCol w="549013">
                  <a:extLst>
                    <a:ext uri="{9D8B030D-6E8A-4147-A177-3AD203B41FA5}">
                      <a16:colId xmlns:a16="http://schemas.microsoft.com/office/drawing/2014/main" val="1798039461"/>
                    </a:ext>
                  </a:extLst>
                </a:gridCol>
                <a:gridCol w="4765977">
                  <a:extLst>
                    <a:ext uri="{9D8B030D-6E8A-4147-A177-3AD203B41FA5}">
                      <a16:colId xmlns:a16="http://schemas.microsoft.com/office/drawing/2014/main" val="2144787671"/>
                    </a:ext>
                  </a:extLst>
                </a:gridCol>
                <a:gridCol w="1237738">
                  <a:extLst>
                    <a:ext uri="{9D8B030D-6E8A-4147-A177-3AD203B41FA5}">
                      <a16:colId xmlns:a16="http://schemas.microsoft.com/office/drawing/2014/main" val="536960228"/>
                    </a:ext>
                  </a:extLst>
                </a:gridCol>
              </a:tblGrid>
              <a:tr h="8004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11283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78 000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07790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228 000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47161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533 000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86417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127 000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16163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3 611 400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80330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762 500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73386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727 000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83861"/>
                  </a:ext>
                </a:extLst>
              </a:tr>
              <a:tr h="305808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6 066 900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3381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-606 700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78429"/>
                  </a:ext>
                </a:extLst>
              </a:tr>
              <a:tr h="305808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5 460 200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42557"/>
                  </a:ext>
                </a:extLst>
              </a:tr>
              <a:tr h="283154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53232"/>
                  </a:ext>
                </a:extLst>
              </a:tr>
            </a:tbl>
          </a:graphicData>
        </a:graphic>
      </p:graphicFrame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D9761913-4ACB-25C1-5C78-CC755BFC5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80170"/>
            <a:ext cx="3186066" cy="1777830"/>
          </a:xfrm>
          <a:prstGeom prst="rect">
            <a:avLst/>
          </a:prstGeom>
        </p:spPr>
      </p:pic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CD812BFA-8733-8E64-83B9-B5A791F636EF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8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E09623C-7E87-41BC-9359-490A30DB6859}"/>
              </a:ext>
            </a:extLst>
          </p:cNvPr>
          <p:cNvSpPr txBox="1"/>
          <p:nvPr/>
        </p:nvSpPr>
        <p:spPr>
          <a:xfrm>
            <a:off x="2267744" y="9150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KOSZTY OGÓLNEGO ZARZĄDU 2023 –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TBS I</a:t>
            </a:r>
            <a:endParaRPr lang="pl-PL" sz="2000" b="1" cap="all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11371427-DDCE-4461-B938-F8AEA48650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9633" y="764704"/>
          <a:ext cx="6480720" cy="3888433"/>
        </p:xfrm>
        <a:graphic>
          <a:graphicData uri="http://schemas.openxmlformats.org/drawingml/2006/table">
            <a:tbl>
              <a:tblPr/>
              <a:tblGrid>
                <a:gridCol w="535740">
                  <a:extLst>
                    <a:ext uri="{9D8B030D-6E8A-4147-A177-3AD203B41FA5}">
                      <a16:colId xmlns:a16="http://schemas.microsoft.com/office/drawing/2014/main" val="1778904577"/>
                    </a:ext>
                  </a:extLst>
                </a:gridCol>
                <a:gridCol w="4529649">
                  <a:extLst>
                    <a:ext uri="{9D8B030D-6E8A-4147-A177-3AD203B41FA5}">
                      <a16:colId xmlns:a16="http://schemas.microsoft.com/office/drawing/2014/main" val="2260819901"/>
                    </a:ext>
                  </a:extLst>
                </a:gridCol>
                <a:gridCol w="1415331">
                  <a:extLst>
                    <a:ext uri="{9D8B030D-6E8A-4147-A177-3AD203B41FA5}">
                      <a16:colId xmlns:a16="http://schemas.microsoft.com/office/drawing/2014/main" val="3955114629"/>
                    </a:ext>
                  </a:extLst>
                </a:gridCol>
              </a:tblGrid>
              <a:tr h="8238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TBS 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39378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51 329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62250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ZUŻYCIE MATERIAŁÓW I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150 040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18959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350 751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40787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PODATKI I OPŁATY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83 575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643514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WYNAGRODZENIA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2 376 549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7910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UBEZP. SPOŁ. I INNE ŚWIADCZENIA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501 777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021060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POZOSTAŁE KOSZTY RODZAJOWE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478 416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91221"/>
                  </a:ext>
                </a:extLst>
              </a:tr>
              <a:tr h="296575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3 992 436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61327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koszty dot. lokali użytkowych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-399 250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91634"/>
                  </a:ext>
                </a:extLst>
              </a:tr>
              <a:tr h="296575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RAZEM KOZ wchodzące w stawkę czynszu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3 593 186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62381"/>
                  </a:ext>
                </a:extLst>
              </a:tr>
              <a:tr h="274607">
                <a:tc>
                  <a:txBody>
                    <a:bodyPr/>
                    <a:lstStyle/>
                    <a:p>
                      <a:pPr algn="l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 stawce czynszu (zł/m2/msc):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68566"/>
                  </a:ext>
                </a:extLst>
              </a:tr>
            </a:tbl>
          </a:graphicData>
        </a:graphic>
      </p:graphicFrame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436564A6-706F-BD15-FB3B-AEDD8E896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34" y="5087270"/>
            <a:ext cx="3186066" cy="1777830"/>
          </a:xfrm>
          <a:prstGeom prst="rect">
            <a:avLst/>
          </a:prstGeom>
        </p:spPr>
      </p:pic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9C7F11CC-552D-4C18-6688-70F15DCC6B8C}"/>
              </a:ext>
            </a:extLst>
          </p:cNvPr>
          <p:cNvSpPr txBox="1">
            <a:spLocks/>
          </p:cNvSpPr>
          <p:nvPr/>
        </p:nvSpPr>
        <p:spPr>
          <a:xfrm>
            <a:off x="395536" y="5301208"/>
            <a:ext cx="502920" cy="502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" tIns="9144" rIns="9144" bIns="9144" rtlCol="0" anchor="ctr">
            <a:norm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3A4B10-ED85-4EA9-AD10-4084E429DB6E}" type="slidenum">
              <a:rPr lang="pl-PL" smtClean="0">
                <a:solidFill>
                  <a:schemeClr val="tx2"/>
                </a:solidFill>
              </a:rPr>
              <a:pPr/>
              <a:t>9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1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TBS">
  <a:themeElements>
    <a:clrScheme name="PTBS">
      <a:dk1>
        <a:srgbClr val="242852"/>
      </a:dk1>
      <a:lt1>
        <a:srgbClr val="FFFFFF"/>
      </a:lt1>
      <a:dk2>
        <a:srgbClr val="0E2F4F"/>
      </a:dk2>
      <a:lt2>
        <a:srgbClr val="ACCBF9"/>
      </a:lt2>
      <a:accent1>
        <a:srgbClr val="629DD1"/>
      </a:accent1>
      <a:accent2>
        <a:srgbClr val="4C6399"/>
      </a:accent2>
      <a:accent3>
        <a:srgbClr val="B2BBCB"/>
      </a:accent3>
      <a:accent4>
        <a:srgbClr val="1E5F9F"/>
      </a:accent4>
      <a:accent5>
        <a:srgbClr val="92BFEA"/>
      </a:accent5>
      <a:accent6>
        <a:srgbClr val="C4BCC5"/>
      </a:accent6>
      <a:hlink>
        <a:srgbClr val="629DD1"/>
      </a:hlink>
      <a:folHlink>
        <a:srgbClr val="4C6399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5189</TotalTime>
  <Words>3757</Words>
  <Application>Microsoft Office PowerPoint</Application>
  <PresentationFormat>Pokaz na ekranie (4:3)</PresentationFormat>
  <Paragraphs>1055</Paragraphs>
  <Slides>70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81" baseType="lpstr">
      <vt:lpstr>Arial</vt:lpstr>
      <vt:lpstr>Arial CE</vt:lpstr>
      <vt:lpstr>Arial Narrow</vt:lpstr>
      <vt:lpstr>Calibri</vt:lpstr>
      <vt:lpstr>Century Gothic</vt:lpstr>
      <vt:lpstr>Franklin Gothic Book</vt:lpstr>
      <vt:lpstr>Franklin Gothic Medium</vt:lpstr>
      <vt:lpstr>Symbol</vt:lpstr>
      <vt:lpstr>Times New Roman</vt:lpstr>
      <vt:lpstr>Wingdings</vt:lpstr>
      <vt:lpstr>Motyw PTBS</vt:lpstr>
      <vt:lpstr>POZNAŃSKIE TOWARZYSTWO BUDOWNICTWA SPOŁECZNEGO SP. Z O.O.</vt:lpstr>
      <vt:lpstr>Prezentacja programu PowerPoint</vt:lpstr>
      <vt:lpstr>Prezentacja programu PowerPoint</vt:lpstr>
      <vt:lpstr>KALKULACJA STAWKI CZYNSZU – TBS I</vt:lpstr>
      <vt:lpstr>KALKULACJA STAWKI CZYNSZU – TBS iI</vt:lpstr>
      <vt:lpstr>KALKULACJA STAWKI CZYNSZU – TBS UL. M. CEGŁOWSKIEJ</vt:lpstr>
      <vt:lpstr> Koszty ogólnego zarządu wliczane do stawki czynszu </vt:lpstr>
      <vt:lpstr>Prezentacja programu PowerPoint</vt:lpstr>
      <vt:lpstr>Prezentacja programu PowerPoint</vt:lpstr>
      <vt:lpstr>Prezentacja programu PowerPoint</vt:lpstr>
      <vt:lpstr>Prezentacja programu PowerPoint</vt:lpstr>
      <vt:lpstr>Porównanie do spółdzielni i wspólnot</vt:lpstr>
      <vt:lpstr>Porównanie do spółdzielni</vt:lpstr>
      <vt:lpstr>Porównanie do wspólnot mieszkaniowych</vt:lpstr>
      <vt:lpstr>Porównanie kosztów ze spółdzielniami  i wspólnotami mieszkaniowymi</vt:lpstr>
      <vt:lpstr> Wakacje kredytowe</vt:lpstr>
      <vt:lpstr>Prezentacja programu PowerPoint</vt:lpstr>
      <vt:lpstr>KALKULACJA STAWKI CZYNSZU – TBS I</vt:lpstr>
      <vt:lpstr>KALKULACJA STAWKI CZYNSZU – TBS iI</vt:lpstr>
      <vt:lpstr>KALKULACJA STAWKI CZYNSZU – TBS UL. M. CEGŁOWSKIEJ</vt:lpstr>
      <vt:lpstr> Rozliczenie Nadwyżki </vt:lpstr>
      <vt:lpstr> STANOWISKO SPÓŁKI </vt:lpstr>
      <vt:lpstr>Prezentacja programu PowerPoint</vt:lpstr>
      <vt:lpstr>Kalkulacja stawki czynszu – ul. Żołnierzy wyklętych</vt:lpstr>
      <vt:lpstr>Kalkulacja stawki czynszu – ul. m. cegłowskiej</vt:lpstr>
      <vt:lpstr>Kalkulacja stawki czynszu – ul. suwalska</vt:lpstr>
      <vt:lpstr> koszty ogólnego zarządu wliczane do stawki czynszu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Znów podwyżka czynszu?</vt:lpstr>
      <vt:lpstr>  Różne Progi dochodowe  </vt:lpstr>
      <vt:lpstr> Gdzie my Mieszkamy?</vt:lpstr>
      <vt:lpstr> Za ile kupujemy?</vt:lpstr>
      <vt:lpstr> Za ile kupujemy?</vt:lpstr>
      <vt:lpstr> Kalkulacja sprzedaży mieszkania w programie najem z dojściem do własności</vt:lpstr>
      <vt:lpstr>Zmiana stawki wbrew ustawie</vt:lpstr>
      <vt:lpstr>KTO ZATWIERDZA STAWKI CZYNSZU ? Porównanie korespondencji</vt:lpstr>
      <vt:lpstr> Różnice między osiedlami </vt:lpstr>
      <vt:lpstr>Zasady kalkulacji czynszu Porównanie korespondencji</vt:lpstr>
      <vt:lpstr>Zasady kalkulacji czynszu Porównanie korespondencji</vt:lpstr>
      <vt:lpstr>Prezentacja programu PowerPoint</vt:lpstr>
      <vt:lpstr>KREDYT EUROPEJSKI BANK INWESTYCYJNY</vt:lpstr>
      <vt:lpstr>Pożyczka z Miasta Poznań</vt:lpstr>
      <vt:lpstr>Pożyczka z Miasta Poznań</vt:lpstr>
      <vt:lpstr>Zmiana oprocentowania  Rozbieżności w Pismach</vt:lpstr>
      <vt:lpstr>Stopy procentowe</vt:lpstr>
      <vt:lpstr>Zysk za rok obrotowy 2021</vt:lpstr>
      <vt:lpstr>Prezentacja programu PowerPoint</vt:lpstr>
      <vt:lpstr>Fundusz remontowy</vt:lpstr>
      <vt:lpstr>Prezentacja programu PowerPoint</vt:lpstr>
      <vt:lpstr>USTERKI - komentarz</vt:lpstr>
      <vt:lpstr>USterki – komentarz </vt:lpstr>
      <vt:lpstr>USterki – komentarz </vt:lpstr>
      <vt:lpstr>USterki – komentarz </vt:lpstr>
      <vt:lpstr>USterki – komentarz </vt:lpstr>
      <vt:lpstr>USterki – komentarz </vt:lpstr>
      <vt:lpstr>USterki – komentarz </vt:lpstr>
      <vt:lpstr>USterki – komentarz </vt:lpstr>
      <vt:lpstr>USterki – komentarz </vt:lpstr>
      <vt:lpstr>OŚWIADCZENIE</vt:lpstr>
      <vt:lpstr> „wakacje od zwiększonych odsetek” –  ul. Żołnierzy wyklętych </vt:lpstr>
      <vt:lpstr>Migracja </vt:lpstr>
      <vt:lpstr>wniosek o wykup mieszkania</vt:lpstr>
      <vt:lpstr>Renegocjacje umowy z EBI</vt:lpstr>
      <vt:lpstr>Optymalizacja kosztów eksploatacji zasobu</vt:lpstr>
      <vt:lpstr>Dodatkowe ROZWIĄZANIA  ochronne DLA NAJEMCÓW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Klimek</dc:creator>
  <cp:lastModifiedBy>Magdalena Cyganik</cp:lastModifiedBy>
  <cp:revision>786</cp:revision>
  <cp:lastPrinted>2023-03-16T17:22:09Z</cp:lastPrinted>
  <dcterms:created xsi:type="dcterms:W3CDTF">2016-06-27T11:44:41Z</dcterms:created>
  <dcterms:modified xsi:type="dcterms:W3CDTF">2023-03-17T13:03:13Z</dcterms:modified>
</cp:coreProperties>
</file>